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50"/>
  </p:notesMasterIdLst>
  <p:sldIdLst>
    <p:sldId id="256" r:id="rId2"/>
    <p:sldId id="281" r:id="rId3"/>
    <p:sldId id="282" r:id="rId4"/>
    <p:sldId id="284" r:id="rId5"/>
    <p:sldId id="283" r:id="rId6"/>
    <p:sldId id="320" r:id="rId7"/>
    <p:sldId id="321" r:id="rId8"/>
    <p:sldId id="322" r:id="rId9"/>
    <p:sldId id="323" r:id="rId10"/>
    <p:sldId id="318" r:id="rId11"/>
    <p:sldId id="327" r:id="rId12"/>
    <p:sldId id="307" r:id="rId13"/>
    <p:sldId id="328" r:id="rId14"/>
    <p:sldId id="287" r:id="rId15"/>
    <p:sldId id="329" r:id="rId16"/>
    <p:sldId id="288" r:id="rId17"/>
    <p:sldId id="289" r:id="rId18"/>
    <p:sldId id="317" r:id="rId19"/>
    <p:sldId id="331" r:id="rId20"/>
    <p:sldId id="332" r:id="rId21"/>
    <p:sldId id="337" r:id="rId22"/>
    <p:sldId id="333" r:id="rId23"/>
    <p:sldId id="334" r:id="rId24"/>
    <p:sldId id="335" r:id="rId25"/>
    <p:sldId id="336" r:id="rId26"/>
    <p:sldId id="292" r:id="rId27"/>
    <p:sldId id="338" r:id="rId28"/>
    <p:sldId id="345" r:id="rId29"/>
    <p:sldId id="347" r:id="rId30"/>
    <p:sldId id="349" r:id="rId31"/>
    <p:sldId id="293" r:id="rId32"/>
    <p:sldId id="294" r:id="rId33"/>
    <p:sldId id="350" r:id="rId34"/>
    <p:sldId id="295" r:id="rId35"/>
    <p:sldId id="354" r:id="rId36"/>
    <p:sldId id="296" r:id="rId37"/>
    <p:sldId id="297" r:id="rId38"/>
    <p:sldId id="298" r:id="rId39"/>
    <p:sldId id="299" r:id="rId40"/>
    <p:sldId id="300" r:id="rId41"/>
    <p:sldId id="301" r:id="rId42"/>
    <p:sldId id="302" r:id="rId43"/>
    <p:sldId id="303" r:id="rId44"/>
    <p:sldId id="342" r:id="rId45"/>
    <p:sldId id="343" r:id="rId46"/>
    <p:sldId id="346" r:id="rId47"/>
    <p:sldId id="344" r:id="rId48"/>
    <p:sldId id="258" r:id="rId49"/>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79" d="100"/>
          <a:sy n="79" d="100"/>
        </p:scale>
        <p:origin x="1570"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E6CA9EE7-2193-48AF-9EAF-CAEC9878638E}" type="datetimeFigureOut">
              <a:rPr lang="fa-IR" smtClean="0"/>
              <a:t>28/05/1447</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5BC7DF8C-2DC3-4348-8A4D-3B706759A7F3}" type="slidenum">
              <a:rPr lang="fa-IR" smtClean="0"/>
              <a:t>‹#›</a:t>
            </a:fld>
            <a:endParaRPr lang="fa-IR"/>
          </a:p>
        </p:txBody>
      </p:sp>
    </p:spTree>
    <p:extLst>
      <p:ext uri="{BB962C8B-B14F-4D97-AF65-F5344CB8AC3E}">
        <p14:creationId xmlns:p14="http://schemas.microsoft.com/office/powerpoint/2010/main" val="889956367"/>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21B86C-991F-463F-8E0A-828817A39E0A}" type="slidenum">
              <a:rPr lang="fa-IR"/>
              <a:pPr/>
              <a:t>6</a:t>
            </a:fld>
            <a:endParaRPr lang="en-US"/>
          </a:p>
        </p:txBody>
      </p:sp>
      <p:sp>
        <p:nvSpPr>
          <p:cNvPr id="167938" name="Rectangle 2"/>
          <p:cNvSpPr>
            <a:spLocks noGrp="1" noRot="1" noChangeAspect="1" noChangeArrowheads="1" noTextEdit="1"/>
          </p:cNvSpPr>
          <p:nvPr>
            <p:ph type="sldImg"/>
          </p:nvPr>
        </p:nvSpPr>
        <p:spPr>
          <a:xfrm>
            <a:off x="1144588" y="687388"/>
            <a:ext cx="4568825" cy="3425825"/>
          </a:xfrm>
          <a:ln/>
        </p:spPr>
      </p:sp>
      <p:sp>
        <p:nvSpPr>
          <p:cNvPr id="167939" name="Rectangle 3"/>
          <p:cNvSpPr>
            <a:spLocks noGrp="1" noChangeArrowheads="1"/>
          </p:cNvSpPr>
          <p:nvPr>
            <p:ph type="body" idx="1"/>
          </p:nvPr>
        </p:nvSpPr>
        <p:spPr>
          <a:xfrm>
            <a:off x="914400" y="4343400"/>
            <a:ext cx="5029200" cy="4114800"/>
          </a:xfrm>
        </p:spPr>
        <p:txBody>
          <a:bodyPr/>
          <a:lstStyle/>
          <a:p>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a:p>
        </p:txBody>
      </p:sp>
      <p:sp>
        <p:nvSpPr>
          <p:cNvPr id="378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013AAE90-D3D6-452E-A121-78586270CB5E}" type="slidenum">
              <a:rPr lang="fa-IR" altLang="fa-IR" smtClean="0"/>
              <a:pPr eaLnBrk="1" hangingPunct="1"/>
              <a:t>34</a:t>
            </a:fld>
            <a:endParaRPr lang="fa-IR" altLang="fa-I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a:p>
        </p:txBody>
      </p:sp>
      <p:sp>
        <p:nvSpPr>
          <p:cNvPr id="389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B85E4E0-B1C0-454A-B30C-949061D2F141}" type="slidenum">
              <a:rPr lang="fa-IR" altLang="fa-IR" smtClean="0"/>
              <a:pPr eaLnBrk="1" hangingPunct="1"/>
              <a:t>36</a:t>
            </a:fld>
            <a:endParaRPr lang="fa-IR" altLang="fa-I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fa-IR" altLang="fa-IR"/>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8F83B7D-9067-4022-862D-20B2A9065F19}" type="slidenum">
              <a:rPr lang="fa-IR" altLang="fa-IR" smtClean="0"/>
              <a:pPr eaLnBrk="1" hangingPunct="1"/>
              <a:t>38</a:t>
            </a:fld>
            <a:endParaRPr lang="fa-IR" altLang="fa-I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a:p>
        </p:txBody>
      </p:sp>
      <p:sp>
        <p:nvSpPr>
          <p:cNvPr id="409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7012E85-097F-4ABB-99CD-8B5DBC04813E}" type="slidenum">
              <a:rPr lang="fa-IR" altLang="fa-IR" smtClean="0"/>
              <a:pPr eaLnBrk="1" hangingPunct="1"/>
              <a:t>39</a:t>
            </a:fld>
            <a:endParaRPr lang="fa-IR" altLang="fa-I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fa-IR" altLang="fa-IR"/>
          </a:p>
        </p:txBody>
      </p:sp>
      <p:sp>
        <p:nvSpPr>
          <p:cNvPr id="419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F7953E1-D21D-4121-AFD0-06F67164F2F1}" type="slidenum">
              <a:rPr lang="fa-IR" altLang="fa-IR" smtClean="0"/>
              <a:pPr eaLnBrk="1" hangingPunct="1"/>
              <a:t>40</a:t>
            </a:fld>
            <a:endParaRPr lang="fa-IR" altLang="fa-I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fa-IR" altLang="fa-IR"/>
          </a:p>
        </p:txBody>
      </p:sp>
      <p:sp>
        <p:nvSpPr>
          <p:cNvPr id="430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0652390-0AE1-4C41-9EE1-6ACE093AE63F}" type="slidenum">
              <a:rPr lang="fa-IR" altLang="fa-IR" smtClean="0"/>
              <a:pPr eaLnBrk="1" hangingPunct="1"/>
              <a:t>41</a:t>
            </a:fld>
            <a:endParaRPr lang="fa-IR" altLang="fa-I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fa-IR" altLang="fa-IR"/>
          </a:p>
        </p:txBody>
      </p:sp>
      <p:sp>
        <p:nvSpPr>
          <p:cNvPr id="440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CF57DE3-AA5A-4A38-9B7F-4BB4CED8FF60}" type="slidenum">
              <a:rPr lang="fa-IR" altLang="fa-IR" smtClean="0"/>
              <a:pPr eaLnBrk="1" hangingPunct="1"/>
              <a:t>42</a:t>
            </a:fld>
            <a:endParaRPr lang="fa-IR" altLang="fa-I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fa-IR" altLang="fa-IR"/>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BE5D2962-F75C-418E-8590-BC255EC9632F}" type="slidenum">
              <a:rPr lang="fa-IR" altLang="fa-IR" smtClean="0"/>
              <a:pPr eaLnBrk="1" hangingPunct="1"/>
              <a:t>43</a:t>
            </a:fld>
            <a:endParaRPr lang="fa-IR" altLang="fa-I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3AD127D4-83F2-4DD7-B7E1-F061A9999302}" type="slidenum">
              <a:rPr lang="fa-IR"/>
              <a:pPr/>
              <a:t>47</a:t>
            </a:fld>
            <a:endParaRPr lang="en-US"/>
          </a:p>
        </p:txBody>
      </p:sp>
      <p:sp>
        <p:nvSpPr>
          <p:cNvPr id="287746" name="Rectangle 7"/>
          <p:cNvSpPr txBox="1">
            <a:spLocks noGrp="1" noChangeArrowheads="1"/>
          </p:cNvSpPr>
          <p:nvPr/>
        </p:nvSpPr>
        <p:spPr bwMode="auto">
          <a:xfrm>
            <a:off x="1588"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algn="r" rtl="1" fontAlgn="base">
              <a:spcBef>
                <a:spcPct val="0"/>
              </a:spcBef>
              <a:spcAft>
                <a:spcPct val="0"/>
              </a:spcAft>
              <a:defRPr>
                <a:solidFill>
                  <a:schemeClr val="tx1"/>
                </a:solidFill>
                <a:latin typeface="Arial" charset="0"/>
                <a:cs typeface="Arial" charset="0"/>
              </a:defRPr>
            </a:lvl6pPr>
            <a:lvl7pPr marL="2971800" indent="-228600" algn="r" rtl="1" fontAlgn="base">
              <a:spcBef>
                <a:spcPct val="0"/>
              </a:spcBef>
              <a:spcAft>
                <a:spcPct val="0"/>
              </a:spcAft>
              <a:defRPr>
                <a:solidFill>
                  <a:schemeClr val="tx1"/>
                </a:solidFill>
                <a:latin typeface="Arial" charset="0"/>
                <a:cs typeface="Arial" charset="0"/>
              </a:defRPr>
            </a:lvl7pPr>
            <a:lvl8pPr marL="3429000" indent="-228600" algn="r" rtl="1" fontAlgn="base">
              <a:spcBef>
                <a:spcPct val="0"/>
              </a:spcBef>
              <a:spcAft>
                <a:spcPct val="0"/>
              </a:spcAft>
              <a:defRPr>
                <a:solidFill>
                  <a:schemeClr val="tx1"/>
                </a:solidFill>
                <a:latin typeface="Arial" charset="0"/>
                <a:cs typeface="Arial" charset="0"/>
              </a:defRPr>
            </a:lvl8pPr>
            <a:lvl9pPr marL="3886200" indent="-228600" algn="r" rtl="1" fontAlgn="base">
              <a:spcBef>
                <a:spcPct val="0"/>
              </a:spcBef>
              <a:spcAft>
                <a:spcPct val="0"/>
              </a:spcAft>
              <a:defRPr>
                <a:solidFill>
                  <a:schemeClr val="tx1"/>
                </a:solidFill>
                <a:latin typeface="Arial" charset="0"/>
                <a:cs typeface="Arial" charset="0"/>
              </a:defRPr>
            </a:lvl9pPr>
          </a:lstStyle>
          <a:p>
            <a:pPr algn="l"/>
            <a:fld id="{7B707EA9-09C7-4372-B420-BEA56D59DB76}" type="slidenum">
              <a:rPr lang="ar-SA" sz="1200"/>
              <a:pPr algn="l"/>
              <a:t>47</a:t>
            </a:fld>
            <a:endParaRPr lang="en-US" sz="1200"/>
          </a:p>
        </p:txBody>
      </p:sp>
      <p:sp>
        <p:nvSpPr>
          <p:cNvPr id="287747" name="Rectangle 2"/>
          <p:cNvSpPr>
            <a:spLocks noGrp="1" noRot="1" noChangeAspect="1" noChangeArrowheads="1" noTextEdit="1"/>
          </p:cNvSpPr>
          <p:nvPr>
            <p:ph type="sldImg"/>
          </p:nvPr>
        </p:nvSpPr>
        <p:spPr>
          <a:ln/>
        </p:spPr>
      </p:sp>
      <p:sp>
        <p:nvSpPr>
          <p:cNvPr id="287748" name="Rectangle 3"/>
          <p:cNvSpPr>
            <a:spLocks noGrp="1" noChangeArrowheads="1"/>
          </p:cNvSpPr>
          <p:nvPr>
            <p:ph type="body" idx="1"/>
          </p:nvPr>
        </p:nvSpPr>
        <p:spPr/>
        <p:txBody>
          <a:bodyPr/>
          <a:lstStyle/>
          <a:p>
            <a:r>
              <a:rPr lang="fa-IR"/>
              <a:t>د</a:t>
            </a:r>
          </a:p>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548187-5107-42E0-A60C-7A7781629EC9}" type="slidenum">
              <a:rPr lang="fa-IR"/>
              <a:pPr/>
              <a:t>7</a:t>
            </a:fld>
            <a:endParaRPr lang="en-US"/>
          </a:p>
        </p:txBody>
      </p:sp>
      <p:sp>
        <p:nvSpPr>
          <p:cNvPr id="169986" name="Rectangle 2"/>
          <p:cNvSpPr>
            <a:spLocks noGrp="1" noRot="1" noChangeAspect="1" noChangeArrowheads="1" noTextEdit="1"/>
          </p:cNvSpPr>
          <p:nvPr>
            <p:ph type="sldImg"/>
          </p:nvPr>
        </p:nvSpPr>
        <p:spPr>
          <a:xfrm>
            <a:off x="1144588" y="687388"/>
            <a:ext cx="4568825" cy="3425825"/>
          </a:xfrm>
          <a:ln/>
        </p:spPr>
      </p:sp>
      <p:sp>
        <p:nvSpPr>
          <p:cNvPr id="169987" name="Rectangle 3"/>
          <p:cNvSpPr>
            <a:spLocks noGrp="1" noChangeArrowheads="1"/>
          </p:cNvSpPr>
          <p:nvPr>
            <p:ph type="body" idx="1"/>
          </p:nvPr>
        </p:nvSpPr>
        <p:spPr>
          <a:xfrm>
            <a:off x="914400" y="4343400"/>
            <a:ext cx="5029200" cy="4114800"/>
          </a:xfrm>
        </p:spPr>
        <p:txBody>
          <a:bodyPr/>
          <a:lstStyle/>
          <a:p>
            <a:pPr>
              <a:buFontTx/>
              <a:buChar char="•"/>
            </a:pPr>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CE2EA8E5-2D5A-4B24-9661-791BC8507B6A}" type="slidenum">
              <a:rPr lang="fa-IR"/>
              <a:pPr/>
              <a:t>8</a:t>
            </a:fld>
            <a:endParaRPr lang="en-US"/>
          </a:p>
        </p:txBody>
      </p:sp>
      <p:sp>
        <p:nvSpPr>
          <p:cNvPr id="180226" name="Rectangle 2"/>
          <p:cNvSpPr>
            <a:spLocks noGrp="1" noRot="1" noChangeAspect="1" noChangeArrowheads="1" noTextEdit="1"/>
          </p:cNvSpPr>
          <p:nvPr>
            <p:ph type="sldImg"/>
          </p:nvPr>
        </p:nvSpPr>
        <p:spPr>
          <a:xfrm>
            <a:off x="1144588" y="687388"/>
            <a:ext cx="4568825" cy="3425825"/>
          </a:xfrm>
          <a:ln/>
        </p:spPr>
      </p:sp>
      <p:sp>
        <p:nvSpPr>
          <p:cNvPr id="180227" name="Rectangle 3"/>
          <p:cNvSpPr>
            <a:spLocks noGrp="1" noChangeArrowheads="1"/>
          </p:cNvSpPr>
          <p:nvPr>
            <p:ph type="body" idx="1"/>
          </p:nvPr>
        </p:nvSpPr>
        <p:spPr>
          <a:xfrm>
            <a:off x="914400" y="4343400"/>
            <a:ext cx="5029200" cy="4114800"/>
          </a:xfrm>
        </p:spPr>
        <p:txBody>
          <a:bodyPr/>
          <a:lstStyle/>
          <a:p>
            <a:endParaRPr lang="en-GB"/>
          </a:p>
          <a:p>
            <a:endParaRPr lang="en-GB"/>
          </a:p>
        </p:txBody>
      </p:sp>
      <p:sp>
        <p:nvSpPr>
          <p:cNvPr id="180228" name="Rectangle 4"/>
          <p:cNvSpPr>
            <a:spLocks noChangeArrowheads="1"/>
          </p:cNvSpPr>
          <p:nvPr/>
        </p:nvSpPr>
        <p:spPr bwMode="auto">
          <a:xfrm>
            <a:off x="990600" y="4497388"/>
            <a:ext cx="50292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a:spcBef>
                <a:spcPct val="30000"/>
              </a:spcBef>
            </a:pPr>
            <a:r>
              <a:rPr lang="en-GB" sz="1200" b="1"/>
              <a:t>AIM</a:t>
            </a:r>
          </a:p>
          <a:p>
            <a:pPr>
              <a:spcBef>
                <a:spcPct val="30000"/>
              </a:spcBef>
            </a:pPr>
            <a:r>
              <a:rPr lang="en-GB" sz="1200" b="1"/>
              <a:t>To educate students that triage is carried out in difficult circumstances and will be one of the most complex tasks they will face.</a:t>
            </a:r>
          </a:p>
          <a:p>
            <a:pPr>
              <a:spcBef>
                <a:spcPct val="30000"/>
              </a:spcBef>
            </a:pPr>
            <a:endParaRPr lang="en-GB" sz="1200" b="1"/>
          </a:p>
          <a:p>
            <a:pPr>
              <a:spcBef>
                <a:spcPct val="30000"/>
              </a:spcBef>
            </a:pPr>
            <a:r>
              <a:rPr lang="en-GB" sz="1200" b="1"/>
              <a:t>Teaching  points</a:t>
            </a:r>
          </a:p>
          <a:p>
            <a:pPr>
              <a:spcBef>
                <a:spcPct val="30000"/>
              </a:spcBef>
            </a:pPr>
            <a:r>
              <a:rPr lang="en-GB" sz="1200"/>
              <a:t>Although triage is a difficult job with the correct training and equipment we can make personnel effective in this skill.</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202B885-AAAA-423C-A679-C7CA543950CB}" type="slidenum">
              <a:rPr lang="en-US" altLang="fa-IR" smtClean="0"/>
              <a:pPr eaLnBrk="1" hangingPunct="1"/>
              <a:t>18</a:t>
            </a:fld>
            <a:endParaRPr lang="en-US" altLang="fa-IR"/>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fa-IR">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4ED68C-DB92-4995-8634-CD785DADEE11}" type="slidenum">
              <a:rPr lang="fa-IR"/>
              <a:pPr/>
              <a:t>20</a:t>
            </a:fld>
            <a:endParaRPr lang="en-US"/>
          </a:p>
        </p:txBody>
      </p:sp>
      <p:sp>
        <p:nvSpPr>
          <p:cNvPr id="192514" name="Rectangle 2"/>
          <p:cNvSpPr>
            <a:spLocks noGrp="1" noRot="1" noChangeAspect="1" noChangeArrowheads="1" noTextEdit="1"/>
          </p:cNvSpPr>
          <p:nvPr>
            <p:ph type="sldImg"/>
          </p:nvPr>
        </p:nvSpPr>
        <p:spPr>
          <a:xfrm>
            <a:off x="1144588" y="687388"/>
            <a:ext cx="4568825" cy="3425825"/>
          </a:xfrm>
          <a:ln/>
        </p:spPr>
      </p:sp>
      <p:sp>
        <p:nvSpPr>
          <p:cNvPr id="192515" name="Rectangle 3"/>
          <p:cNvSpPr>
            <a:spLocks noGrp="1" noChangeArrowheads="1"/>
          </p:cNvSpPr>
          <p:nvPr>
            <p:ph type="body" idx="1"/>
          </p:nvPr>
        </p:nvSpPr>
        <p:spPr>
          <a:xfrm>
            <a:off x="914400" y="4343400"/>
            <a:ext cx="5029200" cy="4575175"/>
          </a:xfrm>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r>
              <a:rPr lang="en-GB" b="1"/>
              <a:t>What’s the first step, the first thing to do? See who’s dead?</a:t>
            </a:r>
          </a:p>
          <a:p>
            <a:endParaRPr lang="en-GB" b="1"/>
          </a:p>
          <a:p>
            <a:endParaRPr lang="en-GB" b="1"/>
          </a:p>
          <a:p>
            <a:r>
              <a:rPr lang="en-GB" b="1"/>
              <a:t>AIM - To teach a flow chart on primary triage</a:t>
            </a:r>
          </a:p>
          <a:p>
            <a:endParaRPr lang="en-GB" b="1"/>
          </a:p>
          <a:p>
            <a:r>
              <a:rPr lang="en-GB" b="1"/>
              <a:t>Teaching  points</a:t>
            </a:r>
          </a:p>
          <a:p>
            <a:r>
              <a:rPr lang="en-GB"/>
              <a:t>People who are walking have at that point in time;</a:t>
            </a:r>
          </a:p>
          <a:p>
            <a:pPr>
              <a:buFontTx/>
              <a:buChar char="•"/>
            </a:pPr>
            <a:r>
              <a:rPr lang="en-GB"/>
              <a:t> an airway</a:t>
            </a:r>
          </a:p>
          <a:p>
            <a:pPr>
              <a:buFontTx/>
              <a:buChar char="•"/>
            </a:pPr>
            <a:r>
              <a:rPr lang="en-GB"/>
              <a:t> adequate respiratory and circularity systems to maintain upright    walking posture</a:t>
            </a:r>
          </a:p>
          <a:p>
            <a:endParaRPr lang="en-GB"/>
          </a:p>
          <a:p>
            <a:r>
              <a:rPr lang="en-GB"/>
              <a:t>In a multiple casualty scene these people should be tagged as priority three .  Remember priority three patients may have a wide range of injuries that could be potentially be life threatening.  It is important we constantly re-assess these people.  You may be able to use uninjured survivors who have first aid training to help you with these patients</a:t>
            </a:r>
          </a:p>
          <a:p>
            <a:pPr>
              <a:buFontTx/>
              <a:buChar char="•"/>
            </a:pPr>
            <a:endParaRPr lang="en-GB" b="1"/>
          </a:p>
          <a:p>
            <a:endParaRPr lang="en-GB" b="1"/>
          </a:p>
          <a:p>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D78A60-1B8B-4319-A3C4-D440615E69C6}" type="slidenum">
              <a:rPr lang="fa-IR"/>
              <a:pPr/>
              <a:t>23</a:t>
            </a:fld>
            <a:endParaRPr lang="en-US"/>
          </a:p>
        </p:txBody>
      </p:sp>
      <p:sp>
        <p:nvSpPr>
          <p:cNvPr id="252930" name="Rectangle 2"/>
          <p:cNvSpPr>
            <a:spLocks noGrp="1" noRot="1" noChangeAspect="1" noChangeArrowheads="1" noTextEdit="1"/>
          </p:cNvSpPr>
          <p:nvPr>
            <p:ph type="sldImg"/>
          </p:nvPr>
        </p:nvSpPr>
        <p:spPr>
          <a:xfrm>
            <a:off x="1106488" y="749300"/>
            <a:ext cx="4567237" cy="3425825"/>
          </a:xfrm>
          <a:ln/>
        </p:spPr>
      </p:sp>
      <p:sp>
        <p:nvSpPr>
          <p:cNvPr id="252931" name="Rectangle 3"/>
          <p:cNvSpPr>
            <a:spLocks noGrp="1" noChangeArrowheads="1"/>
          </p:cNvSpPr>
          <p:nvPr>
            <p:ph type="body" idx="1"/>
          </p:nvPr>
        </p:nvSpPr>
        <p:spPr>
          <a:xfrm>
            <a:off x="914400" y="4343400"/>
            <a:ext cx="5029200" cy="4114800"/>
          </a:xfrm>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r>
              <a:rPr lang="en-GB" b="1"/>
              <a:t>…continued…</a:t>
            </a:r>
          </a:p>
          <a:p>
            <a:endParaRPr lang="en-GB" b="1"/>
          </a:p>
          <a:p>
            <a:endParaRPr lang="en-GB" b="1"/>
          </a:p>
          <a:p>
            <a:r>
              <a:rPr lang="en-GB" b="1"/>
              <a:t>AIM</a:t>
            </a:r>
          </a:p>
          <a:p>
            <a:r>
              <a:rPr lang="en-GB" b="1"/>
              <a:t>To teach the flow chart on primary triage</a:t>
            </a:r>
          </a:p>
          <a:p>
            <a:endParaRPr lang="en-GB" b="1"/>
          </a:p>
          <a:p>
            <a:r>
              <a:rPr lang="en-GB" b="1"/>
              <a:t>Teaching  points</a:t>
            </a:r>
          </a:p>
          <a:p>
            <a:pPr>
              <a:buFontTx/>
              <a:buChar char="•"/>
            </a:pPr>
            <a:r>
              <a:rPr lang="en-GB"/>
              <a:t> The airway is assessed by performing a simple opening manoeuvre (chin lift and jaw thrust).  Those people who cannot breath despite this manoeuvre are dead.  </a:t>
            </a:r>
          </a:p>
          <a:p>
            <a:endParaRPr lang="en-GB"/>
          </a:p>
          <a:p>
            <a:pPr>
              <a:buFontTx/>
              <a:buChar char="•"/>
            </a:pPr>
            <a:r>
              <a:rPr lang="en-GB"/>
              <a:t> Those who can breathe are categorised as priority one. </a:t>
            </a:r>
          </a:p>
          <a:p>
            <a:endParaRPr lang="en-GB"/>
          </a:p>
          <a:p>
            <a:pPr>
              <a:buFontTx/>
              <a:buChar char="•"/>
            </a:pPr>
            <a:r>
              <a:rPr lang="en-GB"/>
              <a:t> If an airway has to be maintained then a bystander can be quickly instructed how to maintain a jaw thrust and call for help if there are signs of danger.</a:t>
            </a:r>
          </a:p>
          <a:p>
            <a:endParaRPr lang="en-GB"/>
          </a:p>
          <a:p>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8FDFEE-7986-4B0A-9938-AC496BE9D4AC}" type="slidenum">
              <a:rPr lang="fa-IR"/>
              <a:pPr/>
              <a:t>24</a:t>
            </a:fld>
            <a:endParaRPr lang="en-US"/>
          </a:p>
        </p:txBody>
      </p:sp>
      <p:sp>
        <p:nvSpPr>
          <p:cNvPr id="254978" name="Rectangle 2"/>
          <p:cNvSpPr>
            <a:spLocks noGrp="1" noRot="1" noChangeAspect="1" noChangeArrowheads="1" noTextEdit="1"/>
          </p:cNvSpPr>
          <p:nvPr>
            <p:ph type="sldImg"/>
          </p:nvPr>
        </p:nvSpPr>
        <p:spPr>
          <a:xfrm>
            <a:off x="1144588" y="687388"/>
            <a:ext cx="4568825" cy="3425825"/>
          </a:xfrm>
          <a:ln/>
        </p:spPr>
      </p:sp>
      <p:sp>
        <p:nvSpPr>
          <p:cNvPr id="254979" name="Rectangle 3"/>
          <p:cNvSpPr>
            <a:spLocks noGrp="1" noChangeArrowheads="1"/>
          </p:cNvSpPr>
          <p:nvPr>
            <p:ph type="body" idx="1"/>
          </p:nvPr>
        </p:nvSpPr>
        <p:spPr>
          <a:xfrm>
            <a:off x="914400" y="4343400"/>
            <a:ext cx="5029200" cy="4114800"/>
          </a:xfrm>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r>
              <a:rPr lang="en-GB" b="1"/>
              <a:t>…more details on the actual triage process…</a:t>
            </a:r>
          </a:p>
          <a:p>
            <a:endParaRPr lang="en-GB" b="1"/>
          </a:p>
          <a:p>
            <a:endParaRPr lang="en-GB" b="1"/>
          </a:p>
          <a:p>
            <a:r>
              <a:rPr lang="en-GB" b="1"/>
              <a:t>AIM</a:t>
            </a:r>
          </a:p>
          <a:p>
            <a:r>
              <a:rPr lang="en-GB" b="1"/>
              <a:t>To teach the flow chart on primary triage</a:t>
            </a:r>
          </a:p>
          <a:p>
            <a:endParaRPr lang="en-GB" b="1"/>
          </a:p>
          <a:p>
            <a:r>
              <a:rPr lang="en-GB" b="1"/>
              <a:t>Teaching point</a:t>
            </a:r>
          </a:p>
          <a:p>
            <a:r>
              <a:rPr lang="en-GB"/>
              <a:t>Patients who can breath are now assessed for rate of respiration. </a:t>
            </a:r>
          </a:p>
          <a:p>
            <a:endParaRPr lang="en-GB"/>
          </a:p>
          <a:p>
            <a:r>
              <a:rPr lang="en-GB"/>
              <a:t>If this is over thirty then we tag the patient as priority one. </a:t>
            </a:r>
          </a:p>
          <a:p>
            <a:endParaRPr lang="en-GB"/>
          </a:p>
          <a:p>
            <a:endParaRPr lang="en-GB"/>
          </a:p>
          <a:p>
            <a:endParaRPr lang="en-GB"/>
          </a:p>
          <a:p>
            <a:endParaRPr lang="en-GB" b="1"/>
          </a:p>
          <a:p>
            <a:endParaRPr lang="en-GB" b="1"/>
          </a:p>
          <a:p>
            <a:endParaRPr lang="en-GB"/>
          </a:p>
          <a:p>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1F8787-C2A0-4CA5-A354-43BE0B69C7B1}" type="slidenum">
              <a:rPr lang="fa-IR"/>
              <a:pPr/>
              <a:t>25</a:t>
            </a:fld>
            <a:endParaRPr lang="en-US"/>
          </a:p>
        </p:txBody>
      </p:sp>
      <p:sp>
        <p:nvSpPr>
          <p:cNvPr id="257026" name="Rectangle 2"/>
          <p:cNvSpPr>
            <a:spLocks noGrp="1" noRot="1" noChangeAspect="1" noChangeArrowheads="1" noTextEdit="1"/>
          </p:cNvSpPr>
          <p:nvPr>
            <p:ph type="sldImg"/>
          </p:nvPr>
        </p:nvSpPr>
        <p:spPr>
          <a:xfrm>
            <a:off x="1144588" y="687388"/>
            <a:ext cx="4568825" cy="3425825"/>
          </a:xfrm>
          <a:ln/>
        </p:spPr>
      </p:sp>
      <p:sp>
        <p:nvSpPr>
          <p:cNvPr id="257027" name="Rectangle 3"/>
          <p:cNvSpPr>
            <a:spLocks noGrp="1" noChangeArrowheads="1"/>
          </p:cNvSpPr>
          <p:nvPr>
            <p:ph type="body" idx="1"/>
          </p:nvPr>
        </p:nvSpPr>
        <p:spPr>
          <a:xfrm>
            <a:off x="914400" y="4343400"/>
            <a:ext cx="5029200" cy="4114800"/>
          </a:xfrm>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r>
              <a:rPr lang="en-GB" b="1"/>
              <a:t>There’s another step though, right? Not just whether they are breathing??</a:t>
            </a:r>
          </a:p>
          <a:p>
            <a:endParaRPr lang="en-GB" b="1"/>
          </a:p>
          <a:p>
            <a:endParaRPr lang="en-GB" b="1"/>
          </a:p>
          <a:p>
            <a:r>
              <a:rPr lang="en-GB" b="1"/>
              <a:t>AIM</a:t>
            </a:r>
          </a:p>
          <a:p>
            <a:r>
              <a:rPr lang="en-GB" b="1"/>
              <a:t>To teach the flow chart on primary triage</a:t>
            </a:r>
          </a:p>
          <a:p>
            <a:endParaRPr lang="en-GB" b="1"/>
          </a:p>
          <a:p>
            <a:r>
              <a:rPr lang="en-GB" b="1"/>
              <a:t>Teaching points</a:t>
            </a:r>
          </a:p>
          <a:p>
            <a:pPr>
              <a:buFontTx/>
              <a:buChar char="•"/>
            </a:pPr>
            <a:r>
              <a:rPr lang="en-GB"/>
              <a:t> Patients whose respiration is normal should be assessed for circulation.</a:t>
            </a:r>
          </a:p>
          <a:p>
            <a:endParaRPr lang="en-GB"/>
          </a:p>
          <a:p>
            <a:pPr>
              <a:buFontTx/>
              <a:buChar char="•"/>
            </a:pPr>
            <a:r>
              <a:rPr lang="en-GB"/>
              <a:t> If the capillary refill is over two seconds we tag the patient as priority one. </a:t>
            </a:r>
          </a:p>
          <a:p>
            <a:endParaRPr lang="en-GB"/>
          </a:p>
          <a:p>
            <a:pPr>
              <a:buFontTx/>
              <a:buChar char="•"/>
            </a:pPr>
            <a:r>
              <a:rPr lang="en-GB"/>
              <a:t> If capillary refill is difficult to record due to adverse field conditions the radial pulse should be checked.  If this is absent the patient should be tagged as priority one. </a:t>
            </a:r>
          </a:p>
          <a:p>
            <a:endParaRPr lang="en-GB"/>
          </a:p>
          <a:p>
            <a:pPr>
              <a:buFontTx/>
              <a:buChar char="•"/>
            </a:pPr>
            <a:r>
              <a:rPr lang="en-GB"/>
              <a:t> Any life threatening bleeding should be managed at this stage. </a:t>
            </a:r>
          </a:p>
          <a:p>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fa-IR" altLang="fa-IR"/>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88D1AC6E-7DA1-4451-8A15-35439AF7CBE3}" type="slidenum">
              <a:rPr lang="fa-IR" altLang="fa-IR" smtClean="0"/>
              <a:pPr eaLnBrk="1" hangingPunct="1"/>
              <a:t>26</a:t>
            </a:fld>
            <a:endParaRPr lang="fa-IR" altLang="fa-I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a:t>Click to edit Master subtitle style</a:t>
            </a:r>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92D79DF0-03F3-46B8-BFFE-C81FD5CB123D}" type="datetimeFigureOut">
              <a:rPr lang="fa-IR" smtClean="0"/>
              <a:t>28/05/1447</a:t>
            </a:fld>
            <a:endParaRPr lang="fa-I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fa-I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FE879BB7-A184-4C08-8190-73C6D055535E}" type="slidenum">
              <a:rPr lang="fa-IR" smtClean="0"/>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92D79DF0-03F3-46B8-BFFE-C81FD5CB123D}" type="datetimeFigureOut">
              <a:rPr lang="fa-IR" smtClean="0"/>
              <a:t>28/05/1447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E879BB7-A184-4C08-8190-73C6D055535E}" type="slidenum">
              <a:rPr lang="fa-IR" smtClean="0"/>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92D79DF0-03F3-46B8-BFFE-C81FD5CB123D}" type="datetimeFigureOut">
              <a:rPr lang="fa-IR" smtClean="0"/>
              <a:t>28/05/1447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E879BB7-A184-4C08-8190-73C6D055535E}" type="slidenum">
              <a:rPr lang="fa-IR" smtClean="0"/>
              <a:t>‹#›</a:t>
            </a:fld>
            <a:endParaRPr lang="fa-I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6870700" cy="1600200"/>
          </a:xfrm>
        </p:spPr>
        <p:txBody>
          <a:bodyPr/>
          <a:lstStyle/>
          <a:p>
            <a:r>
              <a:rPr lang="en-US"/>
              <a:t>Click to edit Master title style</a:t>
            </a:r>
          </a:p>
        </p:txBody>
      </p:sp>
      <p:sp>
        <p:nvSpPr>
          <p:cNvPr id="3" name="Table Placeholder 2"/>
          <p:cNvSpPr>
            <a:spLocks noGrp="1"/>
          </p:cNvSpPr>
          <p:nvPr>
            <p:ph type="tbl" idx="1"/>
          </p:nvPr>
        </p:nvSpPr>
        <p:spPr>
          <a:xfrm>
            <a:off x="685800" y="1828800"/>
            <a:ext cx="7696200" cy="3657600"/>
          </a:xfrm>
        </p:spPr>
        <p:txBody>
          <a:bodyPr/>
          <a:lstStyle/>
          <a:p>
            <a:endParaRPr lang="en-US"/>
          </a:p>
        </p:txBody>
      </p:sp>
      <p:sp>
        <p:nvSpPr>
          <p:cNvPr id="4" name="Date Placeholder 3"/>
          <p:cNvSpPr>
            <a:spLocks noGrp="1"/>
          </p:cNvSpPr>
          <p:nvPr>
            <p:ph type="dt" sz="half" idx="10"/>
          </p:nvPr>
        </p:nvSpPr>
        <p:spPr>
          <a:xfrm>
            <a:off x="1371600" y="6248400"/>
            <a:ext cx="1905000" cy="457200"/>
          </a:xfrm>
        </p:spPr>
        <p:txBody>
          <a:bodyPr/>
          <a:lstStyle>
            <a:lvl1pPr>
              <a:defRPr/>
            </a:lvl1pPr>
          </a:lstStyle>
          <a:p>
            <a:endParaRPr lang="en-US"/>
          </a:p>
        </p:txBody>
      </p:sp>
      <p:sp>
        <p:nvSpPr>
          <p:cNvPr id="5" name="Footer Placeholder 4"/>
          <p:cNvSpPr>
            <a:spLocks noGrp="1"/>
          </p:cNvSpPr>
          <p:nvPr>
            <p:ph type="ftr" sz="quarter" idx="11"/>
          </p:nvPr>
        </p:nvSpPr>
        <p:spPr>
          <a:xfrm>
            <a:off x="3556000" y="6248400"/>
            <a:ext cx="2895600" cy="457200"/>
          </a:xfrm>
        </p:spPr>
        <p:txBody>
          <a:bodyPr/>
          <a:lstStyle>
            <a:lvl1pPr>
              <a:defRPr/>
            </a:lvl1pPr>
          </a:lstStyle>
          <a:p>
            <a:endParaRPr lang="en-US"/>
          </a:p>
        </p:txBody>
      </p:sp>
      <p:sp>
        <p:nvSpPr>
          <p:cNvPr id="6" name="Slide Number Placeholder 5"/>
          <p:cNvSpPr>
            <a:spLocks noGrp="1"/>
          </p:cNvSpPr>
          <p:nvPr>
            <p:ph type="sldNum" sz="quarter" idx="12"/>
          </p:nvPr>
        </p:nvSpPr>
        <p:spPr>
          <a:xfrm>
            <a:off x="6718300" y="6248400"/>
            <a:ext cx="1905000" cy="457200"/>
          </a:xfrm>
        </p:spPr>
        <p:txBody>
          <a:bodyPr/>
          <a:lstStyle>
            <a:lvl1pPr>
              <a:defRPr/>
            </a:lvl1pPr>
          </a:lstStyle>
          <a:p>
            <a:fld id="{4241DEF4-4F80-4BA9-85F5-F2088D082B31}" type="slidenum">
              <a:rPr lang="fa-IR"/>
              <a:pPr/>
              <a:t>‹#›</a:t>
            </a:fld>
            <a:endParaRPr lang="en-US"/>
          </a:p>
        </p:txBody>
      </p:sp>
    </p:spTree>
    <p:extLst>
      <p:ext uri="{BB962C8B-B14F-4D97-AF65-F5344CB8AC3E}">
        <p14:creationId xmlns:p14="http://schemas.microsoft.com/office/powerpoint/2010/main" val="3295191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92D79DF0-03F3-46B8-BFFE-C81FD5CB123D}" type="datetimeFigureOut">
              <a:rPr lang="fa-IR" smtClean="0"/>
              <a:t>28/05/1447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E879BB7-A184-4C08-8190-73C6D055535E}" type="slidenum">
              <a:rPr lang="fa-IR" smtClean="0"/>
              <a:t>‹#›</a:t>
            </a:fld>
            <a:endParaRPr lang="fa-IR"/>
          </a:p>
        </p:txBody>
      </p:sp>
      <p:sp>
        <p:nvSpPr>
          <p:cNvPr id="7" name="Title 6"/>
          <p:cNvSpPr>
            <a:spLocks noGrp="1"/>
          </p:cNvSpPr>
          <p:nvPr>
            <p:ph type="title"/>
          </p:nvPr>
        </p:nvSpPr>
        <p:spPr/>
        <p:txBody>
          <a:bodyPr rtlCol="0"/>
          <a:lstStyle/>
          <a:p>
            <a:r>
              <a:rPr kumimoji="0" lang="en-US"/>
              <a:t>Click to edit Master 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a:t>Click to edit Master title style</a:t>
            </a:r>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92D79DF0-03F3-46B8-BFFE-C81FD5CB123D}" type="datetimeFigureOut">
              <a:rPr lang="fa-IR" smtClean="0"/>
              <a:t>28/05/1447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FE879BB7-A184-4C08-8190-73C6D055535E}" type="slidenum">
              <a:rPr lang="fa-IR" smtClean="0"/>
              <a:t>‹#›</a:t>
            </a:fld>
            <a:endParaRPr lang="fa-IR"/>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92D79DF0-03F3-46B8-BFFE-C81FD5CB123D}" type="datetimeFigureOut">
              <a:rPr lang="fa-IR" smtClean="0"/>
              <a:t>28/05/1447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E879BB7-A184-4C08-8190-73C6D055535E}" type="slidenum">
              <a:rPr lang="fa-IR" smtClean="0"/>
              <a:t>‹#›</a:t>
            </a:fld>
            <a:endParaRPr lang="fa-IR"/>
          </a:p>
        </p:txBody>
      </p:sp>
      <p:sp>
        <p:nvSpPr>
          <p:cNvPr id="8" name="Title 7"/>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92D79DF0-03F3-46B8-BFFE-C81FD5CB123D}" type="datetimeFigureOut">
              <a:rPr lang="fa-IR" smtClean="0"/>
              <a:t>28/05/1447</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FE879BB7-A184-4C08-8190-73C6D055535E}" type="slidenum">
              <a:rPr lang="fa-IR" smtClean="0"/>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92D79DF0-03F3-46B8-BFFE-C81FD5CB123D}" type="datetimeFigureOut">
              <a:rPr lang="fa-IR" smtClean="0"/>
              <a:t>28/05/1447</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FE879BB7-A184-4C08-8190-73C6D055535E}" type="slidenum">
              <a:rPr lang="fa-IR" smtClean="0"/>
              <a:t>‹#›</a:t>
            </a:fld>
            <a:endParaRPr lang="fa-IR"/>
          </a:p>
        </p:txBody>
      </p:sp>
      <p:sp>
        <p:nvSpPr>
          <p:cNvPr id="6" name="Title 5"/>
          <p:cNvSpPr>
            <a:spLocks noGrp="1"/>
          </p:cNvSpPr>
          <p:nvPr>
            <p:ph type="title"/>
          </p:nvPr>
        </p:nvSpPr>
        <p:spPr/>
        <p:txBody>
          <a:bodyPr rtlCol="0"/>
          <a:lstStyle/>
          <a:p>
            <a:r>
              <a:rPr kumimoji="0" lang="en-US"/>
              <a:t>Click to edit Master title style</a:t>
            </a:r>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D79DF0-03F3-46B8-BFFE-C81FD5CB123D}" type="datetimeFigureOut">
              <a:rPr lang="fa-IR" smtClean="0"/>
              <a:t>28/05/1447</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FE879BB7-A184-4C08-8190-73C6D055535E}" type="slidenum">
              <a:rPr lang="fa-IR" smtClean="0"/>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92D79DF0-03F3-46B8-BFFE-C81FD5CB123D}" type="datetimeFigureOut">
              <a:rPr lang="fa-IR" smtClean="0"/>
              <a:t>28/05/1447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FE879BB7-A184-4C08-8190-73C6D055535E}" type="slidenum">
              <a:rPr lang="fa-IR" smtClean="0"/>
              <a:t>‹#›</a:t>
            </a:fld>
            <a:endParaRPr lang="fa-I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92D79DF0-03F3-46B8-BFFE-C81FD5CB123D}" type="datetimeFigureOut">
              <a:rPr lang="fa-IR" smtClean="0"/>
              <a:t>28/05/1447</a:t>
            </a:fld>
            <a:endParaRPr lang="fa-IR"/>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fa-I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FE879BB7-A184-4C08-8190-73C6D055535E}" type="slidenum">
              <a:rPr lang="fa-IR" smtClean="0"/>
              <a:t>‹#›</a:t>
            </a:fld>
            <a:endParaRPr lang="fa-IR"/>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a:t>Click to edit Master title style</a:t>
            </a:r>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4">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a:t>Click to edit Master title style</a:t>
            </a:r>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92D79DF0-03F3-46B8-BFFE-C81FD5CB123D}" type="datetimeFigureOut">
              <a:rPr lang="fa-IR" smtClean="0"/>
              <a:t>28/05/1447</a:t>
            </a:fld>
            <a:endParaRPr lang="fa-IR"/>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fa-IR"/>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FE879BB7-A184-4C08-8190-73C6D055535E}" type="slidenum">
              <a:rPr lang="fa-IR" smtClean="0"/>
              <a:t>‹#›</a:t>
            </a:fld>
            <a:endParaRPr lang="fa-I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3" r:id="rId12"/>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332656"/>
            <a:ext cx="7772400" cy="2691730"/>
          </a:xfrm>
        </p:spPr>
        <p:txBody>
          <a:bodyPr/>
          <a:lstStyle/>
          <a:p>
            <a:pPr algn="ctr"/>
            <a:r>
              <a:rPr lang="fa-IR" sz="6600" dirty="0">
                <a:solidFill>
                  <a:srgbClr val="FF0000"/>
                </a:solidFill>
                <a:cs typeface="B Titr" panose="00000700000000000000" pitchFamily="2" charset="-78"/>
              </a:rPr>
              <a:t>تریاژ</a:t>
            </a:r>
            <a:r>
              <a:rPr lang="fa-IR" dirty="0"/>
              <a:t> </a:t>
            </a:r>
            <a:br>
              <a:rPr lang="fa-IR" dirty="0"/>
            </a:br>
            <a:r>
              <a:rPr lang="en-US" sz="8800" dirty="0">
                <a:solidFill>
                  <a:srgbClr val="002060"/>
                </a:solidFill>
              </a:rPr>
              <a:t>Triage</a:t>
            </a:r>
            <a:endParaRPr lang="fa-IR" sz="8800" dirty="0">
              <a:solidFill>
                <a:srgbClr val="002060"/>
              </a:solidFill>
            </a:endParaRPr>
          </a:p>
        </p:txBody>
      </p:sp>
    </p:spTree>
    <p:extLst>
      <p:ext uri="{BB962C8B-B14F-4D97-AF65-F5344CB8AC3E}">
        <p14:creationId xmlns:p14="http://schemas.microsoft.com/office/powerpoint/2010/main" val="2275320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ART (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4" name="Oval 4"/>
          <p:cNvSpPr>
            <a:spLocks noChangeArrowheads="1"/>
          </p:cNvSpPr>
          <p:nvPr/>
        </p:nvSpPr>
        <p:spPr bwMode="auto">
          <a:xfrm>
            <a:off x="0" y="0"/>
            <a:ext cx="2916238" cy="981075"/>
          </a:xfrm>
          <a:prstGeom prst="ellipse">
            <a:avLst/>
          </a:prstGeom>
          <a:solidFill>
            <a:srgbClr val="FF0000"/>
          </a:solidFill>
          <a:ln w="571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a-IR" altLang="fa-IR" sz="2800" b="1">
                <a:solidFill>
                  <a:srgbClr val="000000"/>
                </a:solidFill>
              </a:rPr>
              <a:t>هدف از تریاژ</a:t>
            </a:r>
            <a:r>
              <a:rPr lang="fa-IR" altLang="fa-IR" sz="2800"/>
              <a:t> </a:t>
            </a:r>
            <a:endParaRPr lang="en-US" altLang="fa-IR" sz="2800"/>
          </a:p>
        </p:txBody>
      </p:sp>
      <p:sp>
        <p:nvSpPr>
          <p:cNvPr id="35845" name="Rectangle 5"/>
          <p:cNvSpPr>
            <a:spLocks noChangeArrowheads="1"/>
          </p:cNvSpPr>
          <p:nvPr/>
        </p:nvSpPr>
        <p:spPr bwMode="auto">
          <a:xfrm>
            <a:off x="0" y="1341438"/>
            <a:ext cx="5580063" cy="5273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a-IR" altLang="fa-IR" sz="4000" b="1">
                <a:solidFill>
                  <a:srgbClr val="000000"/>
                </a:solidFill>
              </a:rPr>
              <a:t>هدف از تریاژ بهترین کار برای بیشترین افراد در کمترین</a:t>
            </a:r>
          </a:p>
          <a:p>
            <a:pPr algn="ctr" eaLnBrk="1" hangingPunct="1"/>
            <a:r>
              <a:rPr lang="fa-IR" altLang="fa-IR" sz="4000" b="1">
                <a:solidFill>
                  <a:srgbClr val="000000"/>
                </a:solidFill>
              </a:rPr>
              <a:t> زمان  میباشد.</a:t>
            </a:r>
          </a:p>
          <a:p>
            <a:pPr algn="ctr" eaLnBrk="1" hangingPunct="1"/>
            <a:endParaRPr lang="fa-IR" altLang="fa-IR" sz="4000" b="1">
              <a:solidFill>
                <a:srgbClr val="000000"/>
              </a:solidFill>
            </a:endParaRPr>
          </a:p>
          <a:p>
            <a:pPr algn="ctr" eaLnBrk="1" hangingPunct="1"/>
            <a:endParaRPr lang="fa-IR" altLang="fa-IR" sz="4000" b="1">
              <a:solidFill>
                <a:srgbClr val="000000"/>
              </a:solidFill>
            </a:endParaRPr>
          </a:p>
          <a:p>
            <a:pPr algn="ctr" eaLnBrk="1" hangingPunct="1"/>
            <a:r>
              <a:rPr lang="en-US" altLang="fa-IR" sz="4000" b="1">
                <a:solidFill>
                  <a:srgbClr val="006600"/>
                </a:solidFill>
              </a:rPr>
              <a:t>To do the best for the most with the least</a:t>
            </a:r>
          </a:p>
          <a:p>
            <a:pPr algn="ctr" eaLnBrk="1" hangingPunct="1">
              <a:spcBef>
                <a:spcPct val="50000"/>
              </a:spcBef>
            </a:pPr>
            <a:endParaRPr lang="en-US" altLang="fa-IR" sz="4000" b="1">
              <a:solidFill>
                <a:srgbClr val="006600"/>
              </a:solidFill>
              <a:latin typeface="Comic Sans MS" pitchFamily="66" charset="0"/>
            </a:endParaRPr>
          </a:p>
        </p:txBody>
      </p:sp>
      <p:pic>
        <p:nvPicPr>
          <p:cNvPr id="819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125" y="0"/>
            <a:ext cx="2555875" cy="191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58928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repeatCount="indefinite"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 calcmode="lin" valueType="num">
                                      <p:cBhvr>
                                        <p:cTn id="7" dur="5000" fill="hold"/>
                                        <p:tgtEl>
                                          <p:spTgt spid="35844"/>
                                        </p:tgtEl>
                                        <p:attrNameLst>
                                          <p:attrName>ppt_w</p:attrName>
                                        </p:attrNameLst>
                                      </p:cBhvr>
                                      <p:tavLst>
                                        <p:tav tm="0">
                                          <p:val>
                                            <p:strVal val="#ppt_w*0.70"/>
                                          </p:val>
                                        </p:tav>
                                        <p:tav tm="100000">
                                          <p:val>
                                            <p:strVal val="#ppt_w"/>
                                          </p:val>
                                        </p:tav>
                                      </p:tavLst>
                                    </p:anim>
                                    <p:anim calcmode="lin" valueType="num">
                                      <p:cBhvr>
                                        <p:cTn id="8" dur="5000" fill="hold"/>
                                        <p:tgtEl>
                                          <p:spTgt spid="35844"/>
                                        </p:tgtEl>
                                        <p:attrNameLst>
                                          <p:attrName>ppt_h</p:attrName>
                                        </p:attrNameLst>
                                      </p:cBhvr>
                                      <p:tavLst>
                                        <p:tav tm="0">
                                          <p:val>
                                            <p:strVal val="#ppt_h"/>
                                          </p:val>
                                        </p:tav>
                                        <p:tav tm="100000">
                                          <p:val>
                                            <p:strVal val="#ppt_h"/>
                                          </p:val>
                                        </p:tav>
                                      </p:tavLst>
                                    </p:anim>
                                    <p:animEffect transition="in" filter="fade">
                                      <p:cBhvr>
                                        <p:cTn id="9" dur="5000"/>
                                        <p:tgtEl>
                                          <p:spTgt spid="3584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35845"/>
                                        </p:tgtEl>
                                        <p:attrNameLst>
                                          <p:attrName>style.visibility</p:attrName>
                                        </p:attrNameLst>
                                      </p:cBhvr>
                                      <p:to>
                                        <p:strVal val="visible"/>
                                      </p:to>
                                    </p:set>
                                    <p:animEffect transition="in" filter="wipe(down)">
                                      <p:cBhvr>
                                        <p:cTn id="14" dur="580">
                                          <p:stCondLst>
                                            <p:cond delay="0"/>
                                          </p:stCondLst>
                                        </p:cTn>
                                        <p:tgtEl>
                                          <p:spTgt spid="35845"/>
                                        </p:tgtEl>
                                      </p:cBhvr>
                                    </p:animEffect>
                                    <p:anim calcmode="lin" valueType="num">
                                      <p:cBhvr>
                                        <p:cTn id="15" dur="1822" tmFilter="0,0; 0.14,0.36; 0.43,0.73; 0.71,0.91; 1.0,1.0">
                                          <p:stCondLst>
                                            <p:cond delay="0"/>
                                          </p:stCondLst>
                                        </p:cTn>
                                        <p:tgtEl>
                                          <p:spTgt spid="35845"/>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5845"/>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5845"/>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5845"/>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5845"/>
                                        </p:tgtEl>
                                        <p:attrNameLst>
                                          <p:attrName>ppt_y</p:attrName>
                                        </p:attrNameLst>
                                      </p:cBhvr>
                                      <p:tavLst>
                                        <p:tav tm="0" fmla="#ppt_y-sin(pi*$)/81">
                                          <p:val>
                                            <p:fltVal val="0"/>
                                          </p:val>
                                        </p:tav>
                                        <p:tav tm="100000">
                                          <p:val>
                                            <p:fltVal val="1"/>
                                          </p:val>
                                        </p:tav>
                                      </p:tavLst>
                                    </p:anim>
                                    <p:animScale>
                                      <p:cBhvr>
                                        <p:cTn id="20" dur="26">
                                          <p:stCondLst>
                                            <p:cond delay="650"/>
                                          </p:stCondLst>
                                        </p:cTn>
                                        <p:tgtEl>
                                          <p:spTgt spid="35845"/>
                                        </p:tgtEl>
                                      </p:cBhvr>
                                      <p:to x="100000" y="60000"/>
                                    </p:animScale>
                                    <p:animScale>
                                      <p:cBhvr>
                                        <p:cTn id="21" dur="166" decel="50000">
                                          <p:stCondLst>
                                            <p:cond delay="676"/>
                                          </p:stCondLst>
                                        </p:cTn>
                                        <p:tgtEl>
                                          <p:spTgt spid="35845"/>
                                        </p:tgtEl>
                                      </p:cBhvr>
                                      <p:to x="100000" y="100000"/>
                                    </p:animScale>
                                    <p:animScale>
                                      <p:cBhvr>
                                        <p:cTn id="22" dur="26">
                                          <p:stCondLst>
                                            <p:cond delay="1312"/>
                                          </p:stCondLst>
                                        </p:cTn>
                                        <p:tgtEl>
                                          <p:spTgt spid="35845"/>
                                        </p:tgtEl>
                                      </p:cBhvr>
                                      <p:to x="100000" y="80000"/>
                                    </p:animScale>
                                    <p:animScale>
                                      <p:cBhvr>
                                        <p:cTn id="23" dur="166" decel="50000">
                                          <p:stCondLst>
                                            <p:cond delay="1338"/>
                                          </p:stCondLst>
                                        </p:cTn>
                                        <p:tgtEl>
                                          <p:spTgt spid="35845"/>
                                        </p:tgtEl>
                                      </p:cBhvr>
                                      <p:to x="100000" y="100000"/>
                                    </p:animScale>
                                    <p:animScale>
                                      <p:cBhvr>
                                        <p:cTn id="24" dur="26">
                                          <p:stCondLst>
                                            <p:cond delay="1642"/>
                                          </p:stCondLst>
                                        </p:cTn>
                                        <p:tgtEl>
                                          <p:spTgt spid="35845"/>
                                        </p:tgtEl>
                                      </p:cBhvr>
                                      <p:to x="100000" y="90000"/>
                                    </p:animScale>
                                    <p:animScale>
                                      <p:cBhvr>
                                        <p:cTn id="25" dur="166" decel="50000">
                                          <p:stCondLst>
                                            <p:cond delay="1668"/>
                                          </p:stCondLst>
                                        </p:cTn>
                                        <p:tgtEl>
                                          <p:spTgt spid="35845"/>
                                        </p:tgtEl>
                                      </p:cBhvr>
                                      <p:to x="100000" y="100000"/>
                                    </p:animScale>
                                    <p:animScale>
                                      <p:cBhvr>
                                        <p:cTn id="26" dur="26">
                                          <p:stCondLst>
                                            <p:cond delay="1808"/>
                                          </p:stCondLst>
                                        </p:cTn>
                                        <p:tgtEl>
                                          <p:spTgt spid="35845"/>
                                        </p:tgtEl>
                                      </p:cBhvr>
                                      <p:to x="100000" y="95000"/>
                                    </p:animScale>
                                    <p:animScale>
                                      <p:cBhvr>
                                        <p:cTn id="27" dur="166" decel="50000">
                                          <p:stCondLst>
                                            <p:cond delay="1834"/>
                                          </p:stCondLst>
                                        </p:cTn>
                                        <p:tgtEl>
                                          <p:spTgt spid="3584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animBg="1"/>
      <p:bldP spid="358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idx="1"/>
          </p:nvPr>
        </p:nvSpPr>
        <p:spPr/>
        <p:txBody>
          <a:bodyPr/>
          <a:lstStyle/>
          <a:p>
            <a:pPr eaLnBrk="1" hangingPunct="1"/>
            <a:endParaRPr lang="en-US" altLang="fa-IR"/>
          </a:p>
        </p:txBody>
      </p:sp>
      <p:sp>
        <p:nvSpPr>
          <p:cNvPr id="17410" name="Rectangle 2"/>
          <p:cNvSpPr>
            <a:spLocks noGrp="1" noChangeArrowheads="1"/>
          </p:cNvSpPr>
          <p:nvPr>
            <p:ph type="title"/>
          </p:nvPr>
        </p:nvSpPr>
        <p:spPr/>
        <p:txBody>
          <a:bodyPr/>
          <a:lstStyle/>
          <a:p>
            <a:pPr eaLnBrk="1" hangingPunct="1"/>
            <a:endParaRPr lang="en-US" altLang="fa-IR"/>
          </a:p>
        </p:txBody>
      </p:sp>
      <p:pic>
        <p:nvPicPr>
          <p:cNvPr id="17412" name="Picture 4" descr="evian_20040718_16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Rectangle 6"/>
          <p:cNvSpPr>
            <a:spLocks noChangeArrowheads="1"/>
          </p:cNvSpPr>
          <p:nvPr/>
        </p:nvSpPr>
        <p:spPr bwMode="auto">
          <a:xfrm>
            <a:off x="0" y="133350"/>
            <a:ext cx="5219700" cy="7140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fontAlgn="base" hangingPunct="1">
              <a:spcBef>
                <a:spcPct val="0"/>
              </a:spcBef>
              <a:spcAft>
                <a:spcPct val="0"/>
              </a:spcAft>
            </a:pPr>
            <a:r>
              <a:rPr lang="fa-IR" altLang="fa-IR" sz="4000" b="1" dirty="0">
                <a:solidFill>
                  <a:srgbClr val="000000"/>
                </a:solidFill>
              </a:rPr>
              <a:t>معیارهای مهم </a:t>
            </a:r>
          </a:p>
          <a:p>
            <a:pPr algn="ctr" eaLnBrk="1" fontAlgn="base" hangingPunct="1">
              <a:spcBef>
                <a:spcPct val="0"/>
              </a:spcBef>
              <a:spcAft>
                <a:spcPct val="0"/>
              </a:spcAft>
            </a:pPr>
            <a:r>
              <a:rPr lang="fa-IR" altLang="fa-IR" sz="4000" b="1" dirty="0">
                <a:solidFill>
                  <a:srgbClr val="000000"/>
                </a:solidFill>
              </a:rPr>
              <a:t>در ترياژ بندي:</a:t>
            </a:r>
          </a:p>
          <a:p>
            <a:pPr eaLnBrk="1" fontAlgn="base" hangingPunct="1">
              <a:spcBef>
                <a:spcPct val="20000"/>
              </a:spcBef>
              <a:spcAft>
                <a:spcPct val="0"/>
              </a:spcAft>
              <a:buFontTx/>
              <a:buChar char="•"/>
            </a:pPr>
            <a:r>
              <a:rPr lang="fa-IR" altLang="fa-IR" sz="5400" b="1" dirty="0">
                <a:solidFill>
                  <a:srgbClr val="000000"/>
                </a:solidFill>
              </a:rPr>
              <a:t>سطح هوشیاری</a:t>
            </a:r>
          </a:p>
          <a:p>
            <a:pPr eaLnBrk="1" fontAlgn="base" hangingPunct="1">
              <a:spcBef>
                <a:spcPct val="20000"/>
              </a:spcBef>
              <a:spcAft>
                <a:spcPct val="0"/>
              </a:spcAft>
              <a:buFontTx/>
              <a:buChar char="•"/>
            </a:pPr>
            <a:r>
              <a:rPr lang="fa-IR" altLang="fa-IR" sz="5400" b="1" dirty="0">
                <a:solidFill>
                  <a:srgbClr val="000000"/>
                </a:solidFill>
              </a:rPr>
              <a:t>تنفس</a:t>
            </a:r>
          </a:p>
          <a:p>
            <a:pPr eaLnBrk="1" fontAlgn="base" hangingPunct="1">
              <a:spcBef>
                <a:spcPct val="20000"/>
              </a:spcBef>
              <a:spcAft>
                <a:spcPct val="0"/>
              </a:spcAft>
              <a:buFontTx/>
              <a:buChar char="•"/>
            </a:pPr>
            <a:r>
              <a:rPr lang="fa-IR" altLang="fa-IR" sz="5400" b="1" dirty="0">
                <a:solidFill>
                  <a:srgbClr val="000000"/>
                </a:solidFill>
              </a:rPr>
              <a:t>درد</a:t>
            </a:r>
          </a:p>
          <a:p>
            <a:pPr eaLnBrk="1" fontAlgn="base" hangingPunct="1">
              <a:spcBef>
                <a:spcPct val="20000"/>
              </a:spcBef>
              <a:spcAft>
                <a:spcPct val="0"/>
              </a:spcAft>
              <a:buFontTx/>
              <a:buChar char="•"/>
            </a:pPr>
            <a:r>
              <a:rPr lang="fa-IR" altLang="fa-IR" sz="5400" b="1" dirty="0">
                <a:solidFill>
                  <a:srgbClr val="000000"/>
                </a:solidFill>
              </a:rPr>
              <a:t>خونریزی </a:t>
            </a:r>
          </a:p>
          <a:p>
            <a:pPr eaLnBrk="1" fontAlgn="base" hangingPunct="1">
              <a:spcBef>
                <a:spcPct val="20000"/>
              </a:spcBef>
              <a:spcAft>
                <a:spcPct val="0"/>
              </a:spcAft>
              <a:buFontTx/>
              <a:buChar char="•"/>
            </a:pPr>
            <a:r>
              <a:rPr lang="fa-IR" altLang="fa-IR" sz="5400" b="1" dirty="0">
                <a:solidFill>
                  <a:srgbClr val="000000"/>
                </a:solidFill>
              </a:rPr>
              <a:t>درجه حرارت </a:t>
            </a:r>
          </a:p>
          <a:p>
            <a:pPr eaLnBrk="1" fontAlgn="base" hangingPunct="1">
              <a:spcBef>
                <a:spcPct val="0"/>
              </a:spcBef>
              <a:spcAft>
                <a:spcPct val="0"/>
              </a:spcAft>
            </a:pPr>
            <a:endParaRPr lang="en-US" altLang="fa-IR" sz="5400" b="1" dirty="0">
              <a:solidFill>
                <a:srgbClr val="000000"/>
              </a:solidFill>
            </a:endParaRPr>
          </a:p>
        </p:txBody>
      </p:sp>
    </p:spTree>
    <p:extLst>
      <p:ext uri="{BB962C8B-B14F-4D97-AF65-F5344CB8AC3E}">
        <p14:creationId xmlns:p14="http://schemas.microsoft.com/office/powerpoint/2010/main" val="35967113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pPr eaLnBrk="1" hangingPunct="1"/>
            <a:endParaRPr lang="en-US" altLang="fa-IR"/>
          </a:p>
        </p:txBody>
      </p:sp>
      <p:sp>
        <p:nvSpPr>
          <p:cNvPr id="16386" name="Rectangle 2"/>
          <p:cNvSpPr>
            <a:spLocks noGrp="1" noChangeArrowheads="1"/>
          </p:cNvSpPr>
          <p:nvPr>
            <p:ph type="title"/>
          </p:nvPr>
        </p:nvSpPr>
        <p:spPr/>
        <p:txBody>
          <a:bodyPr/>
          <a:lstStyle/>
          <a:p>
            <a:pPr eaLnBrk="1" hangingPunct="1"/>
            <a:endParaRPr lang="en-US" altLang="fa-IR"/>
          </a:p>
        </p:txBody>
      </p:sp>
      <p:pic>
        <p:nvPicPr>
          <p:cNvPr id="16388" name="Picture 4" descr="adobecs1128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Oval 6"/>
          <p:cNvSpPr>
            <a:spLocks noChangeArrowheads="1"/>
          </p:cNvSpPr>
          <p:nvPr/>
        </p:nvSpPr>
        <p:spPr bwMode="auto">
          <a:xfrm>
            <a:off x="0" y="0"/>
            <a:ext cx="2916238" cy="981075"/>
          </a:xfrm>
          <a:prstGeom prst="ellipse">
            <a:avLst/>
          </a:prstGeom>
          <a:solidFill>
            <a:srgbClr val="FF0000"/>
          </a:solidFill>
          <a:ln w="571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a-IR" altLang="fa-IR" b="1">
                <a:solidFill>
                  <a:schemeClr val="tx2"/>
                </a:solidFill>
              </a:rPr>
              <a:t>اعلام سطح تریاژ</a:t>
            </a:r>
            <a:r>
              <a:rPr lang="fa-IR" altLang="fa-IR"/>
              <a:t> </a:t>
            </a:r>
            <a:endParaRPr lang="en-US" altLang="fa-IR" sz="1400" b="1"/>
          </a:p>
        </p:txBody>
      </p:sp>
      <p:sp>
        <p:nvSpPr>
          <p:cNvPr id="16390" name="Rectangle 8"/>
          <p:cNvSpPr>
            <a:spLocks noChangeArrowheads="1"/>
          </p:cNvSpPr>
          <p:nvPr/>
        </p:nvSpPr>
        <p:spPr bwMode="auto">
          <a:xfrm>
            <a:off x="2195513" y="0"/>
            <a:ext cx="6948487" cy="521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a-IR" altLang="fa-IR" sz="4000" b="1" dirty="0">
                <a:solidFill>
                  <a:schemeClr val="tx2"/>
                </a:solidFill>
              </a:rPr>
              <a:t>برای اعلام سطح تریاژ از چندروش استفاده می شود:</a:t>
            </a:r>
          </a:p>
          <a:p>
            <a:pPr eaLnBrk="1" hangingPunct="1"/>
            <a:r>
              <a:rPr lang="fa-IR" altLang="fa-IR" sz="4000" b="1" dirty="0">
                <a:solidFill>
                  <a:schemeClr val="tx2"/>
                </a:solidFill>
              </a:rPr>
              <a:t> </a:t>
            </a:r>
          </a:p>
          <a:p>
            <a:pPr eaLnBrk="1" hangingPunct="1"/>
            <a:r>
              <a:rPr lang="fa-IR" altLang="fa-IR" sz="4000" b="1" dirty="0">
                <a:solidFill>
                  <a:schemeClr val="tx2"/>
                </a:solidFill>
              </a:rPr>
              <a:t> 1- ثبت بر روی برگه</a:t>
            </a:r>
          </a:p>
          <a:p>
            <a:pPr eaLnBrk="1" hangingPunct="1"/>
            <a:r>
              <a:rPr lang="fa-IR" altLang="fa-IR" sz="4000" b="1" dirty="0">
                <a:solidFill>
                  <a:schemeClr val="tx2"/>
                </a:solidFill>
              </a:rPr>
              <a:t> 2- نصب برچسب، دستبند، پلاک</a:t>
            </a:r>
          </a:p>
          <a:p>
            <a:pPr eaLnBrk="1" hangingPunct="1"/>
            <a:r>
              <a:rPr lang="fa-IR" altLang="fa-IR" sz="4000" b="1" dirty="0">
                <a:solidFill>
                  <a:schemeClr val="tx2"/>
                </a:solidFill>
              </a:rPr>
              <a:t> 3- علامت گذاری با ماژیک هـــــای</a:t>
            </a:r>
          </a:p>
          <a:p>
            <a:pPr eaLnBrk="1" hangingPunct="1"/>
            <a:r>
              <a:rPr lang="fa-IR" altLang="fa-IR" sz="4000" b="1" dirty="0">
                <a:solidFill>
                  <a:schemeClr val="tx2"/>
                </a:solidFill>
              </a:rPr>
              <a:t> رنگی بر روی بازو ، پیشانی، پرونده</a:t>
            </a:r>
          </a:p>
          <a:p>
            <a:pPr rtl="0" eaLnBrk="1" hangingPunct="1">
              <a:lnSpc>
                <a:spcPct val="90000"/>
              </a:lnSpc>
              <a:spcBef>
                <a:spcPct val="50000"/>
              </a:spcBef>
            </a:pPr>
            <a:endParaRPr lang="en-US" altLang="fa-IR" sz="4000" b="1" dirty="0">
              <a:solidFill>
                <a:schemeClr val="tx2"/>
              </a:solidFill>
              <a:latin typeface="Comic Sans MS" pitchFamily="66" charset="0"/>
            </a:endParaRPr>
          </a:p>
        </p:txBody>
      </p:sp>
      <p:pic>
        <p:nvPicPr>
          <p:cNvPr id="16391" name="Picture 9" descr="mm"/>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4941888"/>
            <a:ext cx="1657350" cy="191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125" y="5300663"/>
            <a:ext cx="2555875" cy="155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52841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Content Placeholder 2"/>
          <p:cNvSpPr>
            <a:spLocks noGrp="1"/>
          </p:cNvSpPr>
          <p:nvPr>
            <p:ph idx="1"/>
          </p:nvPr>
        </p:nvSpPr>
        <p:spPr>
          <a:xfrm>
            <a:off x="1436688" y="1857375"/>
            <a:ext cx="7239000" cy="4376738"/>
          </a:xfrm>
        </p:spPr>
        <p:txBody>
          <a:bodyPr>
            <a:normAutofit/>
          </a:bodyPr>
          <a:lstStyle/>
          <a:p>
            <a:pPr algn="r" rtl="1" eaLnBrk="1" hangingPunct="1">
              <a:defRPr/>
            </a:pPr>
            <a:r>
              <a:rPr lang="fa-IR" sz="3600" b="1" dirty="0">
                <a:ea typeface="Majalla UI"/>
                <a:cs typeface="+mj-cs"/>
              </a:rPr>
              <a:t>ترياژ در صحنه در زمان بلایا</a:t>
            </a:r>
          </a:p>
          <a:p>
            <a:pPr algn="r" rtl="1" eaLnBrk="1" hangingPunct="1">
              <a:defRPr/>
            </a:pPr>
            <a:r>
              <a:rPr lang="fa-IR" sz="3600" b="1" dirty="0">
                <a:ea typeface="Majalla UI"/>
                <a:cs typeface="+mj-cs"/>
              </a:rPr>
              <a:t>ترياژ در بخش اورژانس در زمان بروز بلايا</a:t>
            </a:r>
          </a:p>
          <a:p>
            <a:pPr algn="r" rtl="1" eaLnBrk="1" hangingPunct="1">
              <a:defRPr/>
            </a:pPr>
            <a:r>
              <a:rPr lang="fa-IR" sz="3600" b="1" dirty="0">
                <a:ea typeface="Majalla UI"/>
                <a:cs typeface="+mj-cs"/>
              </a:rPr>
              <a:t>ترياژ در صحنه در شرايط عادي( پيش بيمارستاني)</a:t>
            </a:r>
          </a:p>
          <a:p>
            <a:pPr algn="r" rtl="1" eaLnBrk="1" hangingPunct="1">
              <a:defRPr/>
            </a:pPr>
            <a:r>
              <a:rPr lang="fa-IR" sz="3600" b="1" dirty="0">
                <a:ea typeface="Majalla UI"/>
                <a:cs typeface="+mj-cs"/>
              </a:rPr>
              <a:t>ترياژ معمول در بخش اورژانس در شرائط معمول</a:t>
            </a:r>
            <a:endParaRPr lang="en-US" sz="3600" b="1" dirty="0">
              <a:ea typeface="Majalla UI"/>
              <a:cs typeface="+mj-cs"/>
            </a:endParaRPr>
          </a:p>
        </p:txBody>
      </p:sp>
      <p:sp>
        <p:nvSpPr>
          <p:cNvPr id="2" name="Title 1"/>
          <p:cNvSpPr>
            <a:spLocks noGrp="1"/>
          </p:cNvSpPr>
          <p:nvPr>
            <p:ph type="title"/>
          </p:nvPr>
        </p:nvSpPr>
        <p:spPr>
          <a:xfrm>
            <a:off x="1174750" y="287338"/>
            <a:ext cx="7500938" cy="1341437"/>
          </a:xfrm>
        </p:spPr>
        <p:txBody>
          <a:bodyPr vert="horz" wrap="square" lIns="91440" tIns="45720" rIns="91440" bIns="45720" numCol="1" anchorCtr="0" compatLnSpc="1">
            <a:prstTxWarp prst="textNoShape">
              <a:avLst/>
            </a:prstTxWarp>
            <a:noAutofit/>
          </a:bodyPr>
          <a:lstStyle/>
          <a:p>
            <a:pPr algn="ctr" rtl="1" eaLnBrk="1" hangingPunct="1">
              <a:defRPr/>
            </a:pPr>
            <a:r>
              <a:rPr lang="fa-IR" dirty="0">
                <a:solidFill>
                  <a:srgbClr val="FF0000"/>
                </a:solidFill>
                <a:latin typeface="Majalla UI"/>
                <a:ea typeface="Majalla UI"/>
                <a:cs typeface="B Titr" panose="00000700000000000000" pitchFamily="2" charset="-78"/>
              </a:rPr>
              <a:t>محيط هاي ترياژ</a:t>
            </a:r>
            <a:endParaRPr lang="en-US" dirty="0">
              <a:solidFill>
                <a:srgbClr val="FF0000"/>
              </a:solidFill>
              <a:latin typeface="Majalla UI"/>
              <a:ea typeface="Majalla UI"/>
              <a:cs typeface="B Titr" panose="00000700000000000000" pitchFamily="2" charset="-78"/>
            </a:endParaRPr>
          </a:p>
        </p:txBody>
      </p:sp>
    </p:spTree>
    <p:extLst>
      <p:ext uri="{BB962C8B-B14F-4D97-AF65-F5344CB8AC3E}">
        <p14:creationId xmlns:p14="http://schemas.microsoft.com/office/powerpoint/2010/main" val="5610377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marL="273050" lvl="0" indent="-273050">
              <a:lnSpc>
                <a:spcPct val="300000"/>
              </a:lnSpc>
              <a:buClr>
                <a:srgbClr val="9BBB59"/>
              </a:buClr>
              <a:buNone/>
              <a:defRPr/>
            </a:pPr>
            <a:r>
              <a:rPr lang="ar-SA" sz="3300" b="1" dirty="0">
                <a:solidFill>
                  <a:prstClr val="black"/>
                </a:solidFill>
                <a:cs typeface="B Nazanin" pitchFamily="2" charset="-78"/>
              </a:rPr>
              <a:t>1- ابتدایی</a:t>
            </a:r>
            <a:r>
              <a:rPr lang="fa-IR" sz="3300" b="1" dirty="0">
                <a:solidFill>
                  <a:prstClr val="black"/>
                </a:solidFill>
                <a:cs typeface="B Nazanin" pitchFamily="2" charset="-78"/>
              </a:rPr>
              <a:t> </a:t>
            </a:r>
            <a:r>
              <a:rPr lang="en-US" sz="3300" b="1" dirty="0">
                <a:solidFill>
                  <a:prstClr val="black"/>
                </a:solidFill>
                <a:cs typeface="B Nazanin" pitchFamily="2" charset="-78"/>
              </a:rPr>
              <a:t> Preliminary</a:t>
            </a:r>
            <a:r>
              <a:rPr lang="fa-IR" sz="3300" b="1" dirty="0">
                <a:solidFill>
                  <a:prstClr val="black"/>
                </a:solidFill>
                <a:cs typeface="B Nazanin" pitchFamily="2" charset="-78"/>
              </a:rPr>
              <a:t>  </a:t>
            </a:r>
          </a:p>
          <a:p>
            <a:pPr marL="273050" lvl="0" indent="-273050">
              <a:lnSpc>
                <a:spcPct val="300000"/>
              </a:lnSpc>
              <a:buClr>
                <a:srgbClr val="9BBB59"/>
              </a:buClr>
              <a:buNone/>
              <a:defRPr/>
            </a:pPr>
            <a:r>
              <a:rPr lang="fa-IR" sz="3300" b="1" dirty="0">
                <a:solidFill>
                  <a:prstClr val="black"/>
                </a:solidFill>
                <a:cs typeface="B Nazanin" pitchFamily="2" charset="-78"/>
              </a:rPr>
              <a:t>2-</a:t>
            </a:r>
            <a:r>
              <a:rPr lang="en-US" sz="3300" b="1" dirty="0">
                <a:solidFill>
                  <a:prstClr val="black"/>
                </a:solidFill>
                <a:cs typeface="B Nazanin" pitchFamily="2" charset="-78"/>
              </a:rPr>
              <a:t>  </a:t>
            </a:r>
            <a:r>
              <a:rPr lang="ar-SA" sz="3300" b="1" dirty="0">
                <a:solidFill>
                  <a:prstClr val="black"/>
                </a:solidFill>
                <a:cs typeface="B Nazanin" pitchFamily="2" charset="-78"/>
              </a:rPr>
              <a:t>اولیه</a:t>
            </a:r>
            <a:r>
              <a:rPr lang="fa-IR" sz="3300" b="1" dirty="0">
                <a:solidFill>
                  <a:prstClr val="black"/>
                </a:solidFill>
                <a:cs typeface="B Nazanin" pitchFamily="2" charset="-78"/>
              </a:rPr>
              <a:t> </a:t>
            </a:r>
            <a:r>
              <a:rPr lang="en-US" sz="3300" b="1" dirty="0">
                <a:solidFill>
                  <a:prstClr val="black"/>
                </a:solidFill>
                <a:cs typeface="B Nazanin" pitchFamily="2" charset="-78"/>
              </a:rPr>
              <a:t>Primary</a:t>
            </a:r>
            <a:endParaRPr lang="fa-IR" sz="3300" b="1" dirty="0">
              <a:solidFill>
                <a:prstClr val="black"/>
              </a:solidFill>
              <a:cs typeface="B Nazanin" pitchFamily="2" charset="-78"/>
            </a:endParaRPr>
          </a:p>
          <a:p>
            <a:pPr marL="273050" lvl="0" indent="-273050">
              <a:lnSpc>
                <a:spcPct val="300000"/>
              </a:lnSpc>
              <a:buClr>
                <a:srgbClr val="9BBB59"/>
              </a:buClr>
              <a:buNone/>
              <a:defRPr/>
            </a:pPr>
            <a:r>
              <a:rPr lang="fa-IR" sz="3300" b="1" dirty="0">
                <a:solidFill>
                  <a:prstClr val="black"/>
                </a:solidFill>
                <a:cs typeface="B Nazanin" pitchFamily="2" charset="-78"/>
              </a:rPr>
              <a:t>3-</a:t>
            </a:r>
            <a:r>
              <a:rPr lang="ar-SA" sz="3300" b="1" dirty="0">
                <a:solidFill>
                  <a:prstClr val="black"/>
                </a:solidFill>
                <a:cs typeface="B Nazanin" pitchFamily="2" charset="-78"/>
              </a:rPr>
              <a:t>ثانویه</a:t>
            </a:r>
            <a:r>
              <a:rPr lang="fa-IR" sz="3300" b="1" dirty="0">
                <a:solidFill>
                  <a:prstClr val="black"/>
                </a:solidFill>
                <a:cs typeface="B Nazanin" pitchFamily="2" charset="-78"/>
              </a:rPr>
              <a:t> </a:t>
            </a:r>
            <a:r>
              <a:rPr lang="en-US" sz="3300" b="1" dirty="0">
                <a:solidFill>
                  <a:prstClr val="black"/>
                </a:solidFill>
                <a:cs typeface="B Nazanin" pitchFamily="2" charset="-78"/>
              </a:rPr>
              <a:t> Secondary</a:t>
            </a:r>
            <a:endParaRPr lang="fa-IR" sz="3300" b="1" dirty="0">
              <a:solidFill>
                <a:prstClr val="black"/>
              </a:solidFill>
              <a:cs typeface="B Nazanin" pitchFamily="2" charset="-78"/>
            </a:endParaRPr>
          </a:p>
          <a:p>
            <a:pPr marL="0" indent="0">
              <a:buNone/>
            </a:pPr>
            <a:endParaRPr lang="fa-IR" dirty="0"/>
          </a:p>
        </p:txBody>
      </p:sp>
      <p:sp>
        <p:nvSpPr>
          <p:cNvPr id="2" name="Title 1"/>
          <p:cNvSpPr>
            <a:spLocks noGrp="1"/>
          </p:cNvSpPr>
          <p:nvPr>
            <p:ph type="title"/>
          </p:nvPr>
        </p:nvSpPr>
        <p:spPr/>
        <p:txBody>
          <a:bodyPr/>
          <a:lstStyle/>
          <a:p>
            <a:pPr algn="ctr"/>
            <a:r>
              <a:rPr lang="ar-SA" altLang="fa-IR" sz="4000" b="1" dirty="0">
                <a:solidFill>
                  <a:srgbClr val="FF0000"/>
                </a:solidFill>
                <a:latin typeface="Calibri" pitchFamily="34" charset="0"/>
                <a:ea typeface="+mn-ea"/>
                <a:cs typeface="B Titr" pitchFamily="2" charset="-78"/>
              </a:rPr>
              <a:t>انواع تریاژ</a:t>
            </a:r>
            <a:r>
              <a:rPr lang="fa-IR" altLang="fa-IR" sz="4000" b="1" dirty="0">
                <a:solidFill>
                  <a:srgbClr val="FF0000"/>
                </a:solidFill>
                <a:latin typeface="Calibri" pitchFamily="34" charset="0"/>
                <a:ea typeface="+mn-ea"/>
                <a:cs typeface="B Titr" pitchFamily="2" charset="-78"/>
              </a:rPr>
              <a:t> در بلایا</a:t>
            </a:r>
            <a:endParaRPr lang="fa-IR" dirty="0">
              <a:solidFill>
                <a:srgbClr val="FF0000"/>
              </a:solidFill>
            </a:endParaRPr>
          </a:p>
        </p:txBody>
      </p:sp>
    </p:spTree>
    <p:extLst>
      <p:ext uri="{BB962C8B-B14F-4D97-AF65-F5344CB8AC3E}">
        <p14:creationId xmlns:p14="http://schemas.microsoft.com/office/powerpoint/2010/main" val="40762618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lvl="0" algn="just">
              <a:lnSpc>
                <a:spcPct val="90000"/>
              </a:lnSpc>
              <a:buClr>
                <a:srgbClr val="2DA2BF"/>
              </a:buClr>
              <a:buNone/>
              <a:defRPr/>
            </a:pPr>
            <a:r>
              <a:rPr lang="fa-IR" b="1" dirty="0">
                <a:solidFill>
                  <a:srgbClr val="39639D">
                    <a:lumMod val="10000"/>
                  </a:srgbClr>
                </a:solidFill>
              </a:rPr>
              <a:t>دربلایا</a:t>
            </a:r>
            <a:r>
              <a:rPr lang="fa-IR" b="1" dirty="0">
                <a:solidFill>
                  <a:srgbClr val="FF0000"/>
                </a:solidFill>
              </a:rPr>
              <a:t>، ترياژ</a:t>
            </a:r>
            <a:r>
              <a:rPr lang="fa-IR" b="1" dirty="0">
                <a:solidFill>
                  <a:srgbClr val="39639D">
                    <a:lumMod val="10000"/>
                  </a:srgbClr>
                </a:solidFill>
              </a:rPr>
              <a:t> روندی است پويا به منظور شناسايی مصدومين با فوری ترين نيازها و تفکيک آنها از سايرين  به منظور تعيين اولويت های درمانی و اعزام</a:t>
            </a:r>
          </a:p>
          <a:p>
            <a:pPr lvl="0" algn="just">
              <a:lnSpc>
                <a:spcPct val="90000"/>
              </a:lnSpc>
              <a:buClr>
                <a:srgbClr val="2DA2BF"/>
              </a:buClr>
              <a:buNone/>
              <a:defRPr/>
            </a:pPr>
            <a:r>
              <a:rPr lang="fa-IR" b="1" dirty="0">
                <a:solidFill>
                  <a:srgbClr val="FF0000"/>
                </a:solidFill>
              </a:rPr>
              <a:t>*** ترياژ در بلایا نه صد در صد کامل و بدون اشکال است و نه  صد در صد  عادلانه  ***</a:t>
            </a:r>
          </a:p>
          <a:p>
            <a:pPr lvl="0" algn="just">
              <a:lnSpc>
                <a:spcPct val="90000"/>
              </a:lnSpc>
              <a:buClr>
                <a:srgbClr val="2DA2BF"/>
              </a:buClr>
              <a:buNone/>
              <a:defRPr/>
            </a:pPr>
            <a:r>
              <a:rPr lang="fa-IR" b="1" dirty="0">
                <a:solidFill>
                  <a:srgbClr val="39639D">
                    <a:lumMod val="10000"/>
                  </a:srgbClr>
                </a:solidFill>
              </a:rPr>
              <a:t>*** در ترياژ جايی برای احساسات وتوجه به ويژگی های     فردی مصدومین وجود ندارد و تنها نتیجه و کارآیی عملیات از اهمیت برخوردار است   ***</a:t>
            </a:r>
          </a:p>
          <a:p>
            <a:pPr lvl="0" algn="just">
              <a:lnSpc>
                <a:spcPct val="90000"/>
              </a:lnSpc>
              <a:buClr>
                <a:srgbClr val="2DA2BF"/>
              </a:buClr>
              <a:buNone/>
              <a:defRPr/>
            </a:pPr>
            <a:r>
              <a:rPr lang="fa-IR" b="1" dirty="0">
                <a:solidFill>
                  <a:srgbClr val="0070C0"/>
                </a:solidFill>
              </a:rPr>
              <a:t>*** دشوارترين تصميم گيری در مورد مصدومينی است که عليرغم زنده بودن و دريافت  تدابیر درمانی  اميدی  به نجات آنها نيست و با حذف آنها شانس زنده ماندن و نجات ديگران افزايش خواهد يافت ***</a:t>
            </a:r>
          </a:p>
        </p:txBody>
      </p:sp>
      <p:sp>
        <p:nvSpPr>
          <p:cNvPr id="3" name="Title 2"/>
          <p:cNvSpPr>
            <a:spLocks noGrp="1"/>
          </p:cNvSpPr>
          <p:nvPr>
            <p:ph type="title"/>
          </p:nvPr>
        </p:nvSpPr>
        <p:spPr/>
        <p:txBody>
          <a:bodyPr/>
          <a:lstStyle/>
          <a:p>
            <a:pPr algn="ctr"/>
            <a:r>
              <a:rPr lang="fa-IR" dirty="0">
                <a:solidFill>
                  <a:srgbClr val="FF0000"/>
                </a:solidFill>
                <a:cs typeface="B Titr" pitchFamily="2" charset="-78"/>
              </a:rPr>
              <a:t>نکات مهم</a:t>
            </a:r>
            <a:endParaRPr lang="en-US" dirty="0">
              <a:solidFill>
                <a:srgbClr val="FF0000"/>
              </a:solidFill>
              <a:cs typeface="B Titr" pitchFamily="2" charset="-78"/>
            </a:endParaRPr>
          </a:p>
        </p:txBody>
      </p:sp>
    </p:spTree>
    <p:extLst>
      <p:ext uri="{BB962C8B-B14F-4D97-AF65-F5344CB8AC3E}">
        <p14:creationId xmlns:p14="http://schemas.microsoft.com/office/powerpoint/2010/main" val="2992808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fontAlgn="base">
              <a:lnSpc>
                <a:spcPct val="90000"/>
              </a:lnSpc>
              <a:spcAft>
                <a:spcPct val="0"/>
              </a:spcAft>
            </a:pPr>
            <a:r>
              <a:rPr lang="ar-SA" altLang="fa-IR" sz="3600" b="1" dirty="0">
                <a:cs typeface="B Nazanin" pitchFamily="2" charset="-78"/>
              </a:rPr>
              <a:t>قبل از رسیدن پرسنل باتجربه و کارآزموده</a:t>
            </a:r>
            <a:endParaRPr lang="fa-IR" altLang="fa-IR" sz="3600" b="1" dirty="0">
              <a:cs typeface="B Nazanin" pitchFamily="2" charset="-78"/>
            </a:endParaRPr>
          </a:p>
          <a:p>
            <a:pPr lvl="0" fontAlgn="base">
              <a:lnSpc>
                <a:spcPct val="90000"/>
              </a:lnSpc>
              <a:spcAft>
                <a:spcPct val="0"/>
              </a:spcAft>
            </a:pPr>
            <a:r>
              <a:rPr lang="ar-SA" altLang="fa-IR" sz="3600" b="1" dirty="0">
                <a:cs typeface="B Nazanin" pitchFamily="2" charset="-78"/>
              </a:rPr>
              <a:t> بصورت ابتدایی توسط افراد محلی</a:t>
            </a:r>
            <a:endParaRPr lang="fa-IR" altLang="fa-IR" sz="3600" b="1" dirty="0">
              <a:cs typeface="B Nazanin" pitchFamily="2" charset="-78"/>
            </a:endParaRPr>
          </a:p>
          <a:p>
            <a:pPr lvl="0" fontAlgn="base">
              <a:lnSpc>
                <a:spcPct val="90000"/>
              </a:lnSpc>
              <a:spcAft>
                <a:spcPct val="0"/>
              </a:spcAft>
            </a:pPr>
            <a:r>
              <a:rPr lang="ar-SA" altLang="fa-IR" sz="3600" b="1" dirty="0">
                <a:cs typeface="B Nazanin" pitchFamily="2" charset="-78"/>
              </a:rPr>
              <a:t> با سرپرستی یک نفراز کارکنان بهداشتی</a:t>
            </a:r>
            <a:r>
              <a:rPr lang="en-US" altLang="fa-IR" sz="3600" b="1" dirty="0">
                <a:cs typeface="B Nazanin" pitchFamily="2" charset="-78"/>
              </a:rPr>
              <a:t>- </a:t>
            </a:r>
            <a:r>
              <a:rPr lang="ar-SA" altLang="fa-IR" sz="3600" b="1" dirty="0">
                <a:cs typeface="B Nazanin" pitchFamily="2" charset="-78"/>
              </a:rPr>
              <a:t>درمانی</a:t>
            </a:r>
            <a:endParaRPr lang="fa-IR" altLang="fa-IR" sz="3600" b="1" dirty="0">
              <a:cs typeface="B Nazanin" pitchFamily="2" charset="-78"/>
            </a:endParaRPr>
          </a:p>
          <a:p>
            <a:pPr lvl="0" fontAlgn="base">
              <a:lnSpc>
                <a:spcPct val="90000"/>
              </a:lnSpc>
              <a:spcAft>
                <a:spcPct val="0"/>
              </a:spcAft>
            </a:pPr>
            <a:r>
              <a:rPr lang="ar-SA" altLang="fa-IR" sz="3600" b="1" dirty="0">
                <a:cs typeface="B Nazanin" pitchFamily="2" charset="-78"/>
              </a:rPr>
              <a:t> بیماران دارای آسیب کمتر در ساعات اولیه حادثه، موجب افزایش بار کاری مراکز درمانی نشوند</a:t>
            </a:r>
            <a:endParaRPr lang="fa-IR" altLang="fa-IR" sz="3600" b="1" dirty="0">
              <a:cs typeface="B Nazanin" pitchFamily="2" charset="-78"/>
            </a:endParaRPr>
          </a:p>
          <a:p>
            <a:r>
              <a:rPr lang="ar-SA" altLang="fa-IR" sz="3600" b="1" dirty="0">
                <a:cs typeface="B Nazanin" pitchFamily="2" charset="-78"/>
              </a:rPr>
              <a:t>بیماران بدحال به سرعت به خدمات درمانی دست یابند</a:t>
            </a:r>
            <a:endParaRPr lang="fa-IR" sz="3600" b="1" dirty="0">
              <a:cs typeface="B Nazanin" pitchFamily="2" charset="-78"/>
            </a:endParaRPr>
          </a:p>
        </p:txBody>
      </p:sp>
      <p:sp>
        <p:nvSpPr>
          <p:cNvPr id="2" name="Title 1"/>
          <p:cNvSpPr>
            <a:spLocks noGrp="1"/>
          </p:cNvSpPr>
          <p:nvPr>
            <p:ph type="title"/>
          </p:nvPr>
        </p:nvSpPr>
        <p:spPr/>
        <p:txBody>
          <a:bodyPr>
            <a:normAutofit/>
          </a:bodyPr>
          <a:lstStyle/>
          <a:p>
            <a:pPr marL="342900" lvl="0" indent="-342900" algn="ctr" fontAlgn="base">
              <a:lnSpc>
                <a:spcPct val="90000"/>
              </a:lnSpc>
              <a:spcBef>
                <a:spcPct val="20000"/>
              </a:spcBef>
              <a:spcAft>
                <a:spcPct val="0"/>
              </a:spcAft>
            </a:pPr>
            <a:r>
              <a:rPr lang="ar-SA" altLang="fa-IR" sz="3600" b="1" dirty="0">
                <a:solidFill>
                  <a:srgbClr val="FF0000"/>
                </a:solidFill>
                <a:ea typeface="+mn-ea"/>
                <a:cs typeface="B Titr" panose="00000700000000000000" pitchFamily="2" charset="-78"/>
              </a:rPr>
              <a:t>تریاژ ابتدایی</a:t>
            </a:r>
            <a:r>
              <a:rPr lang="ar-SA" altLang="fa-IR" sz="2700" dirty="0">
                <a:solidFill>
                  <a:srgbClr val="FF0000"/>
                </a:solidFill>
                <a:ea typeface="+mn-ea"/>
                <a:cs typeface="B Titr" panose="00000700000000000000" pitchFamily="2" charset="-78"/>
              </a:rPr>
              <a:t> </a:t>
            </a:r>
            <a:endParaRPr lang="fa-IR" dirty="0">
              <a:solidFill>
                <a:srgbClr val="FF0000"/>
              </a:solidFill>
              <a:cs typeface="B Titr" panose="00000700000000000000" pitchFamily="2" charset="-78"/>
            </a:endParaRPr>
          </a:p>
        </p:txBody>
      </p:sp>
    </p:spTree>
    <p:extLst>
      <p:ext uri="{BB962C8B-B14F-4D97-AF65-F5344CB8AC3E}">
        <p14:creationId xmlns:p14="http://schemas.microsoft.com/office/powerpoint/2010/main" val="32443012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76873"/>
            <a:ext cx="8229600" cy="2160240"/>
          </a:xfrm>
        </p:spPr>
        <p:txBody>
          <a:bodyPr/>
          <a:lstStyle/>
          <a:p>
            <a:r>
              <a:rPr lang="fa-IR" altLang="fa-IR" b="1" dirty="0">
                <a:solidFill>
                  <a:prstClr val="black"/>
                </a:solidFill>
                <a:ea typeface="+mj-ea"/>
                <a:cs typeface="Times New Roman"/>
              </a:rPr>
              <a:t>اصول ابتدایی ارزیابی </a:t>
            </a:r>
          </a:p>
          <a:p>
            <a:r>
              <a:rPr lang="fa-IR" altLang="fa-IR" b="1" dirty="0">
                <a:solidFill>
                  <a:prstClr val="black"/>
                </a:solidFill>
                <a:ea typeface="+mj-ea"/>
                <a:cs typeface="Times New Roman"/>
              </a:rPr>
              <a:t>دسته بندی آسیب دیدگان برحسب وخامت حال عمومی</a:t>
            </a:r>
            <a:endParaRPr lang="fa-IR" b="1" dirty="0"/>
          </a:p>
        </p:txBody>
      </p:sp>
      <p:sp>
        <p:nvSpPr>
          <p:cNvPr id="2" name="Title 1"/>
          <p:cNvSpPr>
            <a:spLocks noGrp="1"/>
          </p:cNvSpPr>
          <p:nvPr>
            <p:ph type="title"/>
          </p:nvPr>
        </p:nvSpPr>
        <p:spPr/>
        <p:txBody>
          <a:bodyPr/>
          <a:lstStyle/>
          <a:p>
            <a:pPr algn="ctr"/>
            <a:r>
              <a:rPr lang="fa-IR" altLang="fa-IR" sz="3200" dirty="0">
                <a:solidFill>
                  <a:srgbClr val="FF0000"/>
                </a:solidFill>
                <a:cs typeface="B Titr" panose="00000700000000000000" pitchFamily="2" charset="-78"/>
              </a:rPr>
              <a:t>روش تریاژ ابتدایی</a:t>
            </a:r>
            <a:endParaRPr lang="fa-IR" dirty="0">
              <a:solidFill>
                <a:srgbClr val="FF0000"/>
              </a:solidFill>
              <a:cs typeface="B Titr" panose="00000700000000000000" pitchFamily="2" charset="-7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626" y="1844825"/>
            <a:ext cx="8136904"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63870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a:xfrm>
            <a:off x="457200" y="277813"/>
            <a:ext cx="8229600" cy="941387"/>
          </a:xfrm>
        </p:spPr>
        <p:txBody>
          <a:bodyPr/>
          <a:lstStyle/>
          <a:p>
            <a:pPr rtl="1" eaLnBrk="1" hangingPunct="1">
              <a:defRPr/>
            </a:pPr>
            <a:r>
              <a:rPr lang="fa-IR" sz="4800" b="1" dirty="0">
                <a:solidFill>
                  <a:srgbClr val="FF0000"/>
                </a:solidFill>
                <a:effectLst/>
                <a:latin typeface="+mn-lt"/>
                <a:cs typeface="B Titr" pitchFamily="2" charset="-78"/>
              </a:rPr>
              <a:t>تریاژ اولیه</a:t>
            </a:r>
            <a:r>
              <a:rPr lang="en-US" sz="4800" b="1" dirty="0">
                <a:solidFill>
                  <a:srgbClr val="FF0000"/>
                </a:solidFill>
                <a:effectLst/>
                <a:latin typeface="+mn-lt"/>
                <a:cs typeface="B Titr" pitchFamily="2" charset="-78"/>
              </a:rPr>
              <a:t>Primary Triage</a:t>
            </a:r>
            <a:r>
              <a:rPr lang="en-US" sz="5400" b="1" dirty="0">
                <a:solidFill>
                  <a:srgbClr val="FF0000"/>
                </a:solidFill>
                <a:effectLst/>
                <a:latin typeface="+mn-lt"/>
              </a:rPr>
              <a:t>   </a:t>
            </a:r>
            <a:r>
              <a:rPr lang="fa-IR" sz="5400" b="1" dirty="0">
                <a:solidFill>
                  <a:srgbClr val="FF0000"/>
                </a:solidFill>
                <a:effectLst/>
                <a:latin typeface="+mn-lt"/>
              </a:rPr>
              <a:t> </a:t>
            </a:r>
            <a:endParaRPr lang="en-US" sz="5400" b="1" dirty="0">
              <a:solidFill>
                <a:srgbClr val="FF0000"/>
              </a:solidFill>
              <a:effectLst/>
              <a:latin typeface="+mn-lt"/>
            </a:endParaRPr>
          </a:p>
        </p:txBody>
      </p:sp>
      <p:sp>
        <p:nvSpPr>
          <p:cNvPr id="31747" name="Rectangle 3"/>
          <p:cNvSpPr>
            <a:spLocks noGrp="1" noChangeArrowheads="1"/>
          </p:cNvSpPr>
          <p:nvPr>
            <p:ph type="body" idx="1"/>
          </p:nvPr>
        </p:nvSpPr>
        <p:spPr>
          <a:xfrm>
            <a:off x="304800" y="1371600"/>
            <a:ext cx="8305800" cy="5257800"/>
          </a:xfrm>
        </p:spPr>
        <p:txBody>
          <a:bodyPr/>
          <a:lstStyle/>
          <a:p>
            <a:pPr algn="justLow">
              <a:lnSpc>
                <a:spcPct val="90000"/>
              </a:lnSpc>
            </a:pPr>
            <a:r>
              <a:rPr lang="fa-IR" altLang="fa-IR" b="1" dirty="0">
                <a:solidFill>
                  <a:srgbClr val="FF0000"/>
                </a:solidFill>
                <a:effectLst/>
              </a:rPr>
              <a:t> </a:t>
            </a:r>
            <a:r>
              <a:rPr lang="fa-IR" altLang="fa-IR" b="1" dirty="0">
                <a:effectLst/>
              </a:rPr>
              <a:t>روش :</a:t>
            </a:r>
            <a:r>
              <a:rPr lang="en-US" altLang="fa-IR" b="1" dirty="0">
                <a:effectLst/>
              </a:rPr>
              <a:t>START </a:t>
            </a:r>
            <a:endParaRPr lang="fa-IR" altLang="fa-IR" b="1" dirty="0">
              <a:effectLst/>
            </a:endParaRPr>
          </a:p>
          <a:p>
            <a:pPr marL="109728" indent="0" algn="justLow" rtl="0">
              <a:lnSpc>
                <a:spcPct val="90000"/>
              </a:lnSpc>
              <a:buNone/>
            </a:pPr>
            <a:r>
              <a:rPr lang="en-US" altLang="fa-IR" b="1" dirty="0">
                <a:solidFill>
                  <a:srgbClr val="FF0000"/>
                </a:solidFill>
                <a:effectLst/>
              </a:rPr>
              <a:t>S</a:t>
            </a:r>
            <a:r>
              <a:rPr lang="en-US" altLang="fa-IR" b="1" dirty="0">
                <a:effectLst/>
              </a:rPr>
              <a:t>imple </a:t>
            </a:r>
            <a:r>
              <a:rPr lang="en-US" altLang="fa-IR" b="1" dirty="0">
                <a:solidFill>
                  <a:srgbClr val="FF0000"/>
                </a:solidFill>
                <a:effectLst/>
              </a:rPr>
              <a:t>T</a:t>
            </a:r>
            <a:r>
              <a:rPr lang="en-US" altLang="fa-IR" b="1" dirty="0">
                <a:effectLst/>
              </a:rPr>
              <a:t>riage </a:t>
            </a:r>
            <a:r>
              <a:rPr lang="en-US" altLang="fa-IR" b="1" dirty="0">
                <a:solidFill>
                  <a:srgbClr val="FF0000"/>
                </a:solidFill>
                <a:effectLst/>
              </a:rPr>
              <a:t>A</a:t>
            </a:r>
            <a:r>
              <a:rPr lang="en-US" altLang="fa-IR" b="1" dirty="0">
                <a:effectLst/>
              </a:rPr>
              <a:t>nd </a:t>
            </a:r>
            <a:r>
              <a:rPr lang="en-US" altLang="fa-IR" b="1" dirty="0">
                <a:solidFill>
                  <a:srgbClr val="FF0000"/>
                </a:solidFill>
                <a:effectLst/>
              </a:rPr>
              <a:t>R</a:t>
            </a:r>
            <a:r>
              <a:rPr lang="en-US" altLang="fa-IR" b="1" dirty="0">
                <a:effectLst/>
              </a:rPr>
              <a:t>apid </a:t>
            </a:r>
            <a:r>
              <a:rPr lang="en-US" altLang="fa-IR" b="1" dirty="0">
                <a:solidFill>
                  <a:srgbClr val="FF0000"/>
                </a:solidFill>
                <a:effectLst/>
              </a:rPr>
              <a:t>T</a:t>
            </a:r>
            <a:r>
              <a:rPr lang="en-US" altLang="fa-IR" b="1" dirty="0">
                <a:effectLst/>
              </a:rPr>
              <a:t>reatment</a:t>
            </a:r>
            <a:endParaRPr lang="fa-IR" altLang="fa-IR" b="1" dirty="0">
              <a:effectLst/>
            </a:endParaRPr>
          </a:p>
          <a:p>
            <a:pPr algn="justLow" rtl="1" eaLnBrk="1" hangingPunct="1">
              <a:lnSpc>
                <a:spcPct val="90000"/>
              </a:lnSpc>
            </a:pPr>
            <a:r>
              <a:rPr lang="fa-IR" altLang="fa-IR" b="1" dirty="0">
                <a:effectLst/>
              </a:rPr>
              <a:t>نیروی انسانی:</a:t>
            </a:r>
          </a:p>
          <a:p>
            <a:pPr marL="109728" indent="0" algn="justLow" rtl="1" eaLnBrk="1" hangingPunct="1">
              <a:lnSpc>
                <a:spcPct val="90000"/>
              </a:lnSpc>
              <a:buNone/>
            </a:pPr>
            <a:r>
              <a:rPr lang="fa-IR" altLang="fa-IR" b="1" dirty="0">
                <a:effectLst/>
              </a:rPr>
              <a:t>پرسنل اورژانس، امدادگران هلال احمر، گروه سیار امداد پزشکی</a:t>
            </a:r>
          </a:p>
          <a:p>
            <a:pPr marL="109728" indent="0" algn="justLow" rtl="1" eaLnBrk="1" hangingPunct="1">
              <a:lnSpc>
                <a:spcPct val="90000"/>
              </a:lnSpc>
              <a:buNone/>
            </a:pPr>
            <a:endParaRPr lang="fa-IR" altLang="fa-IR" b="1" dirty="0">
              <a:effectLst/>
            </a:endParaRPr>
          </a:p>
          <a:p>
            <a:pPr algn="justLow" rtl="1" eaLnBrk="1" hangingPunct="1">
              <a:lnSpc>
                <a:spcPct val="90000"/>
              </a:lnSpc>
            </a:pPr>
            <a:r>
              <a:rPr lang="fa-IR" altLang="fa-IR" b="1" dirty="0">
                <a:effectLst/>
              </a:rPr>
              <a:t>تجهیزات:</a:t>
            </a:r>
          </a:p>
          <a:p>
            <a:pPr marL="109728" indent="0" algn="justLow" rtl="1" eaLnBrk="1" hangingPunct="1">
              <a:lnSpc>
                <a:spcPct val="90000"/>
              </a:lnSpc>
              <a:buNone/>
            </a:pPr>
            <a:r>
              <a:rPr lang="fa-IR" altLang="fa-IR" b="1" dirty="0">
                <a:effectLst/>
              </a:rPr>
              <a:t>کارت تریاژ اولیه، ماژیک ضد آب، امکانات درمانی ساده</a:t>
            </a:r>
          </a:p>
          <a:p>
            <a:pPr marL="109728" indent="0" algn="justLow" rtl="1" eaLnBrk="1" hangingPunct="1">
              <a:lnSpc>
                <a:spcPct val="90000"/>
              </a:lnSpc>
              <a:buNone/>
            </a:pPr>
            <a:endParaRPr lang="fa-IR" altLang="fa-IR" b="1" dirty="0">
              <a:effectLst/>
            </a:endParaRPr>
          </a:p>
          <a:p>
            <a:pPr algn="justLow" rtl="1" eaLnBrk="1" hangingPunct="1">
              <a:lnSpc>
                <a:spcPct val="90000"/>
              </a:lnSpc>
            </a:pPr>
            <a:r>
              <a:rPr lang="fa-IR" altLang="fa-IR" b="1" dirty="0">
                <a:effectLst/>
              </a:rPr>
              <a:t> درمان همراه: </a:t>
            </a:r>
          </a:p>
          <a:p>
            <a:pPr marL="109728" indent="0" algn="justLow" rtl="1" eaLnBrk="1" hangingPunct="1">
              <a:lnSpc>
                <a:spcPct val="90000"/>
              </a:lnSpc>
              <a:buNone/>
            </a:pPr>
            <a:r>
              <a:rPr lang="fa-IR" altLang="fa-IR" b="1" dirty="0">
                <a:effectLst/>
              </a:rPr>
              <a:t>بازکردن راه های هوایی، اصلاح پوزیشن نامناسب فرد آسیب دیده، کنترل خونریزی های شدید </a:t>
            </a:r>
            <a:r>
              <a:rPr lang="fa-IR" altLang="fa-IR" b="1" dirty="0">
                <a:solidFill>
                  <a:schemeClr val="bg1"/>
                </a:solidFill>
                <a:effectLst/>
              </a:rPr>
              <a:t>وفعال خارجی با پانسمان فشاری</a:t>
            </a:r>
          </a:p>
        </p:txBody>
      </p:sp>
      <p:sp>
        <p:nvSpPr>
          <p:cNvPr id="4" name="Slide Number Placeholder 3"/>
          <p:cNvSpPr>
            <a:spLocks noGrp="1"/>
          </p:cNvSpPr>
          <p:nvPr>
            <p:ph type="sldNum" sz="quarter" idx="12"/>
          </p:nvPr>
        </p:nvSpPr>
        <p:spPr/>
        <p:txBody>
          <a:bodyPr/>
          <a:lstStyle/>
          <a:p>
            <a:pPr>
              <a:defRPr/>
            </a:pPr>
            <a:fld id="{66E8B924-AF26-44EF-802B-3697B15117D5}" type="slidenum">
              <a:rPr lang="en-US" smtClean="0"/>
              <a:pPr>
                <a:defRPr/>
              </a:pPr>
              <a:t>18</a:t>
            </a:fld>
            <a:endParaRPr lang="en-US"/>
          </a:p>
        </p:txBody>
      </p:sp>
    </p:spTree>
    <p:extLst>
      <p:ext uri="{BB962C8B-B14F-4D97-AF65-F5344CB8AC3E}">
        <p14:creationId xmlns:p14="http://schemas.microsoft.com/office/powerpoint/2010/main" val="38351901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pPr algn="ctr"/>
            <a:r>
              <a:rPr lang="fa-IR" dirty="0">
                <a:solidFill>
                  <a:srgbClr val="660033"/>
                </a:solidFill>
              </a:rPr>
              <a:t>چهار مقوله اصلی تریاژ </a:t>
            </a:r>
            <a:r>
              <a:rPr lang="en-US" dirty="0">
                <a:solidFill>
                  <a:srgbClr val="660033"/>
                </a:solidFill>
                <a:latin typeface="Copperplate Gothic Bold" pitchFamily="34" charset="0"/>
              </a:rPr>
              <a:t>START</a:t>
            </a:r>
          </a:p>
        </p:txBody>
      </p:sp>
      <p:sp>
        <p:nvSpPr>
          <p:cNvPr id="81923" name="Rectangle 3"/>
          <p:cNvSpPr>
            <a:spLocks noGrp="1" noChangeArrowheads="1"/>
          </p:cNvSpPr>
          <p:nvPr>
            <p:ph type="body" idx="1"/>
          </p:nvPr>
        </p:nvSpPr>
        <p:spPr>
          <a:xfrm>
            <a:off x="457200" y="2204864"/>
            <a:ext cx="8229600" cy="3802427"/>
          </a:xfrm>
        </p:spPr>
        <p:txBody>
          <a:bodyPr/>
          <a:lstStyle/>
          <a:p>
            <a:pPr>
              <a:buFontTx/>
              <a:buNone/>
            </a:pPr>
            <a:r>
              <a:rPr lang="fa-IR" sz="4400" b="1" dirty="0">
                <a:solidFill>
                  <a:srgbClr val="008000"/>
                </a:solidFill>
              </a:rPr>
              <a:t>1- توانایی بلند شدن و راه رفتن</a:t>
            </a:r>
          </a:p>
          <a:p>
            <a:pPr>
              <a:buFontTx/>
              <a:buNone/>
            </a:pPr>
            <a:r>
              <a:rPr lang="fa-IR" sz="4400" b="1" dirty="0">
                <a:solidFill>
                  <a:srgbClr val="0000FF"/>
                </a:solidFill>
              </a:rPr>
              <a:t>2- وضعیت تنفسی</a:t>
            </a:r>
          </a:p>
          <a:p>
            <a:pPr>
              <a:buFontTx/>
              <a:buNone/>
            </a:pPr>
            <a:r>
              <a:rPr lang="fa-IR" sz="4400" b="1" dirty="0">
                <a:solidFill>
                  <a:srgbClr val="FF0066"/>
                </a:solidFill>
              </a:rPr>
              <a:t>3- وضعیت خون رسانی</a:t>
            </a:r>
          </a:p>
          <a:p>
            <a:pPr>
              <a:buFontTx/>
              <a:buNone/>
            </a:pPr>
            <a:r>
              <a:rPr lang="fa-IR" sz="4400" b="1" dirty="0">
                <a:solidFill>
                  <a:srgbClr val="FF3300"/>
                </a:solidFill>
              </a:rPr>
              <a:t>4- وضعیت هوشیاری</a:t>
            </a:r>
            <a:endParaRPr lang="en-US" sz="4400" b="1" dirty="0">
              <a:solidFill>
                <a:srgbClr val="FF3300"/>
              </a:solidFill>
            </a:endParaRPr>
          </a:p>
        </p:txBody>
      </p:sp>
    </p:spTree>
    <p:extLst>
      <p:ext uri="{BB962C8B-B14F-4D97-AF65-F5344CB8AC3E}">
        <p14:creationId xmlns:p14="http://schemas.microsoft.com/office/powerpoint/2010/main" val="55091692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fa-IR" b="1" dirty="0"/>
              <a:t>واژه تریاژ اولین بار </a:t>
            </a:r>
          </a:p>
          <a:p>
            <a:pPr marL="0" indent="0">
              <a:buNone/>
            </a:pPr>
            <a:r>
              <a:rPr lang="fa-IR" b="1" dirty="0"/>
              <a:t>توسط «دومینیک جان لر»</a:t>
            </a:r>
          </a:p>
          <a:p>
            <a:pPr marL="0" indent="0">
              <a:buNone/>
            </a:pPr>
            <a:r>
              <a:rPr lang="fa-IR" b="1" dirty="0"/>
              <a:t> پزشک ارتش لبنان به کار برده شد.</a:t>
            </a:r>
          </a:p>
          <a:p>
            <a:r>
              <a:rPr lang="fa-IR" b="1" dirty="0"/>
              <a:t>این پزشک در سالهای</a:t>
            </a:r>
          </a:p>
          <a:p>
            <a:pPr marL="0" indent="0">
              <a:buNone/>
            </a:pPr>
            <a:r>
              <a:rPr lang="fa-IR" b="1" dirty="0"/>
              <a:t> 1797-1815 در </a:t>
            </a:r>
          </a:p>
          <a:p>
            <a:pPr marL="0" indent="0">
              <a:buNone/>
            </a:pPr>
            <a:r>
              <a:rPr lang="fa-IR" b="1" dirty="0"/>
              <a:t>ارتش ناپلئون خدمت می کرد.</a:t>
            </a:r>
          </a:p>
          <a:p>
            <a:r>
              <a:rPr lang="fa-IR" b="1" dirty="0"/>
              <a:t>وی سربازان مصدوم را تریاژ می کرد.</a:t>
            </a:r>
          </a:p>
          <a:p>
            <a:r>
              <a:rPr lang="en-US" b="1" dirty="0"/>
              <a:t>Trier</a:t>
            </a:r>
            <a:r>
              <a:rPr lang="fa-IR" b="1" dirty="0"/>
              <a:t> مرتب کردن</a:t>
            </a:r>
          </a:p>
        </p:txBody>
      </p:sp>
      <p:sp>
        <p:nvSpPr>
          <p:cNvPr id="2" name="Title 1"/>
          <p:cNvSpPr>
            <a:spLocks noGrp="1"/>
          </p:cNvSpPr>
          <p:nvPr>
            <p:ph type="title"/>
          </p:nvPr>
        </p:nvSpPr>
        <p:spPr/>
        <p:txBody>
          <a:bodyPr/>
          <a:lstStyle/>
          <a:p>
            <a:pPr algn="r"/>
            <a:r>
              <a:rPr lang="fa-IR" dirty="0">
                <a:solidFill>
                  <a:srgbClr val="FF0000"/>
                </a:solidFill>
                <a:cs typeface="B Titr" panose="00000700000000000000" pitchFamily="2" charset="-78"/>
              </a:rPr>
              <a:t>تاریخچه</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33" y="620688"/>
            <a:ext cx="3888432" cy="512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796392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1" name="Line 3"/>
          <p:cNvSpPr>
            <a:spLocks noChangeShapeType="1"/>
          </p:cNvSpPr>
          <p:nvPr/>
        </p:nvSpPr>
        <p:spPr bwMode="auto">
          <a:xfrm flipH="1">
            <a:off x="3548063" y="1822450"/>
            <a:ext cx="161925" cy="0"/>
          </a:xfrm>
          <a:prstGeom prst="line">
            <a:avLst/>
          </a:prstGeom>
          <a:noFill/>
          <a:ln w="31750">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spAutoFit/>
          </a:bodyPr>
          <a:lstStyle/>
          <a:p>
            <a:endParaRPr lang="en-US"/>
          </a:p>
        </p:txBody>
      </p:sp>
      <p:pic>
        <p:nvPicPr>
          <p:cNvPr id="191492" name="Picture 4" descr="Start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228600"/>
            <a:ext cx="6553200" cy="1203325"/>
          </a:xfrm>
          <a:prstGeom prst="rect">
            <a:avLst/>
          </a:prstGeom>
          <a:noFill/>
          <a:extLst>
            <a:ext uri="{909E8E84-426E-40DD-AFC4-6F175D3DCCD1}">
              <a14:hiddenFill xmlns:a14="http://schemas.microsoft.com/office/drawing/2010/main">
                <a:solidFill>
                  <a:srgbClr val="FFFFFF"/>
                </a:solidFill>
              </a14:hiddenFill>
            </a:ext>
          </a:extLst>
        </p:spPr>
      </p:pic>
      <p:sp>
        <p:nvSpPr>
          <p:cNvPr id="191494" name="Rectangle 6"/>
          <p:cNvSpPr>
            <a:spLocks noChangeArrowheads="1"/>
          </p:cNvSpPr>
          <p:nvPr/>
        </p:nvSpPr>
        <p:spPr bwMode="auto">
          <a:xfrm>
            <a:off x="381000" y="1524000"/>
            <a:ext cx="8153400" cy="436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a-IR" sz="2800" b="1" dirty="0">
                <a:solidFill>
                  <a:srgbClr val="008000"/>
                </a:solidFill>
              </a:rPr>
              <a:t>به طور کلی هر مصدومی که قادر به راه رفتن و بلند شدن باشد، علیرغم آسیب های وارده، در آغاز در اولویت سبز قرار می گیرد.</a:t>
            </a:r>
          </a:p>
          <a:p>
            <a:endParaRPr lang="fa-IR" sz="2800" b="1" dirty="0">
              <a:solidFill>
                <a:srgbClr val="008000"/>
              </a:solidFill>
            </a:endParaRPr>
          </a:p>
          <a:p>
            <a:r>
              <a:rPr lang="fa-IR" sz="2800" b="1" dirty="0">
                <a:solidFill>
                  <a:srgbClr val="000066"/>
                </a:solidFill>
              </a:rPr>
              <a:t>برای رسیدگی و انتقال آن ها فوریتی وجود ندارد.</a:t>
            </a:r>
          </a:p>
          <a:p>
            <a:endParaRPr lang="fa-IR" sz="2800" b="1" dirty="0">
              <a:solidFill>
                <a:srgbClr val="000066"/>
              </a:solidFill>
            </a:endParaRPr>
          </a:p>
          <a:p>
            <a:r>
              <a:rPr lang="fa-IR" sz="2800" b="1" dirty="0">
                <a:solidFill>
                  <a:srgbClr val="660033"/>
                </a:solidFill>
              </a:rPr>
              <a:t>آن ها تا زمان مناسب در محلی که بدین منظور در نظر گرفته شده است، تحت نظر باقی می مانند.</a:t>
            </a:r>
          </a:p>
          <a:p>
            <a:endParaRPr lang="fa-IR" sz="2800" b="1" dirty="0">
              <a:solidFill>
                <a:srgbClr val="660033"/>
              </a:solidFill>
            </a:endParaRPr>
          </a:p>
          <a:p>
            <a:r>
              <a:rPr lang="fa-IR" sz="2800" b="1" dirty="0">
                <a:solidFill>
                  <a:srgbClr val="666633"/>
                </a:solidFill>
              </a:rPr>
              <a:t>در حقیقت این افراد آخرین مصدومینی هستند که به آن ها رسیدگی می شود.</a:t>
            </a:r>
            <a:endParaRPr lang="en-US" sz="2800" b="1" dirty="0">
              <a:solidFill>
                <a:srgbClr val="666633"/>
              </a:solidFill>
            </a:endParaRPr>
          </a:p>
        </p:txBody>
      </p:sp>
    </p:spTree>
    <p:extLst>
      <p:ext uri="{BB962C8B-B14F-4D97-AF65-F5344CB8AC3E}">
        <p14:creationId xmlns:p14="http://schemas.microsoft.com/office/powerpoint/2010/main" val="3302035663"/>
      </p:ext>
    </p:extLst>
  </p:cSld>
  <p:clrMapOvr>
    <a:masterClrMapping/>
  </p:clrMapOvr>
  <p:transition>
    <p:dissolv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838200" y="381000"/>
            <a:ext cx="6870700" cy="1600200"/>
          </a:xfrm>
        </p:spPr>
        <p:txBody>
          <a:bodyPr/>
          <a:lstStyle/>
          <a:p>
            <a:pPr algn="r"/>
            <a:r>
              <a:rPr lang="fa-IR">
                <a:solidFill>
                  <a:srgbClr val="0000CC"/>
                </a:solidFill>
              </a:rPr>
              <a:t>روش بررسی سریع وضع هوشیاری:</a:t>
            </a:r>
            <a:endParaRPr lang="en-US">
              <a:solidFill>
                <a:srgbClr val="0000CC"/>
              </a:solidFill>
            </a:endParaRPr>
          </a:p>
        </p:txBody>
      </p:sp>
      <p:sp>
        <p:nvSpPr>
          <p:cNvPr id="87043" name="Rectangle 3"/>
          <p:cNvSpPr>
            <a:spLocks noGrp="1" noChangeArrowheads="1"/>
          </p:cNvSpPr>
          <p:nvPr>
            <p:ph type="body" idx="1"/>
          </p:nvPr>
        </p:nvSpPr>
        <p:spPr>
          <a:xfrm>
            <a:off x="228600" y="2362200"/>
            <a:ext cx="8153400" cy="4191000"/>
          </a:xfrm>
        </p:spPr>
        <p:txBody>
          <a:bodyPr/>
          <a:lstStyle/>
          <a:p>
            <a:r>
              <a:rPr lang="fa-IR">
                <a:solidFill>
                  <a:srgbClr val="0000CC"/>
                </a:solidFill>
                <a:cs typeface="B Elham" pitchFamily="2" charset="-78"/>
              </a:rPr>
              <a:t>صحبت کردن و فرمان دادن به مصدوم:</a:t>
            </a:r>
          </a:p>
          <a:p>
            <a:pPr>
              <a:buFontTx/>
              <a:buNone/>
            </a:pPr>
            <a:endParaRPr lang="fa-IR">
              <a:solidFill>
                <a:srgbClr val="0000CC"/>
              </a:solidFill>
              <a:cs typeface="B Elham" pitchFamily="2" charset="-78"/>
            </a:endParaRPr>
          </a:p>
          <a:p>
            <a:pPr>
              <a:buFontTx/>
              <a:buNone/>
            </a:pPr>
            <a:r>
              <a:rPr lang="fa-IR"/>
              <a:t>     </a:t>
            </a:r>
            <a:r>
              <a:rPr lang="fa-IR">
                <a:solidFill>
                  <a:srgbClr val="FF9900"/>
                </a:solidFill>
              </a:rPr>
              <a:t>- هوشیاری + اطاعت از دستورات====فوریت زرد</a:t>
            </a:r>
          </a:p>
          <a:p>
            <a:pPr>
              <a:buFontTx/>
              <a:buNone/>
            </a:pPr>
            <a:endParaRPr lang="fa-IR">
              <a:solidFill>
                <a:srgbClr val="FF9900"/>
              </a:solidFill>
            </a:endParaRPr>
          </a:p>
          <a:p>
            <a:pPr>
              <a:buFontTx/>
              <a:buNone/>
            </a:pPr>
            <a:r>
              <a:rPr lang="fa-IR"/>
              <a:t>    </a:t>
            </a:r>
            <a:r>
              <a:rPr lang="fa-IR">
                <a:solidFill>
                  <a:srgbClr val="FF0000"/>
                </a:solidFill>
              </a:rPr>
              <a:t>- عدم اطاعت از دستورات ویا بدون واکنش====فوریت</a:t>
            </a:r>
          </a:p>
          <a:p>
            <a:pPr>
              <a:buFontTx/>
              <a:buNone/>
            </a:pPr>
            <a:r>
              <a:rPr lang="fa-IR">
                <a:solidFill>
                  <a:srgbClr val="FF0000"/>
                </a:solidFill>
              </a:rPr>
              <a:t>       قرمز</a:t>
            </a:r>
            <a:endParaRPr lang="en-US">
              <a:solidFill>
                <a:srgbClr val="FF0000"/>
              </a:solidFill>
            </a:endParaRPr>
          </a:p>
        </p:txBody>
      </p:sp>
    </p:spTree>
    <p:extLst>
      <p:ext uri="{BB962C8B-B14F-4D97-AF65-F5344CB8AC3E}">
        <p14:creationId xmlns:p14="http://schemas.microsoft.com/office/powerpoint/2010/main" val="52049743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1" name="Rectangle 3"/>
          <p:cNvSpPr>
            <a:spLocks noGrp="1" noChangeArrowheads="1"/>
          </p:cNvSpPr>
          <p:nvPr>
            <p:ph type="body" idx="1"/>
          </p:nvPr>
        </p:nvSpPr>
        <p:spPr>
          <a:xfrm>
            <a:off x="152400" y="685800"/>
            <a:ext cx="8229600" cy="5364163"/>
          </a:xfrm>
        </p:spPr>
        <p:txBody>
          <a:bodyPr/>
          <a:lstStyle/>
          <a:p>
            <a:pPr>
              <a:buFontTx/>
              <a:buNone/>
            </a:pPr>
            <a:r>
              <a:rPr lang="fa-IR" sz="4000">
                <a:solidFill>
                  <a:srgbClr val="0000FF"/>
                </a:solidFill>
                <a:cs typeface="B Elham" pitchFamily="2" charset="-78"/>
              </a:rPr>
              <a:t>در مصدومینی که قادر به راه رفتن نیستند، </a:t>
            </a:r>
          </a:p>
          <a:p>
            <a:pPr>
              <a:buFontTx/>
              <a:buNone/>
            </a:pPr>
            <a:r>
              <a:rPr lang="fa-IR" sz="4000">
                <a:solidFill>
                  <a:srgbClr val="0000FF"/>
                </a:solidFill>
                <a:cs typeface="B Elham" pitchFamily="2" charset="-78"/>
              </a:rPr>
              <a:t>فورا باید توجه را به وضعیت تنفسی وی</a:t>
            </a:r>
          </a:p>
          <a:p>
            <a:pPr>
              <a:buFontTx/>
              <a:buNone/>
            </a:pPr>
            <a:r>
              <a:rPr lang="fa-IR" sz="4000">
                <a:solidFill>
                  <a:srgbClr val="0000FF"/>
                </a:solidFill>
                <a:cs typeface="B Elham" pitchFamily="2" charset="-78"/>
              </a:rPr>
              <a:t> معطوف کرد.</a:t>
            </a:r>
          </a:p>
        </p:txBody>
      </p:sp>
      <p:pic>
        <p:nvPicPr>
          <p:cNvPr id="83974" name="Picture 6" descr="Picture 26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979738"/>
            <a:ext cx="9144000" cy="387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0236108"/>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ChangeArrowheads="1"/>
          </p:cNvSpPr>
          <p:nvPr/>
        </p:nvSpPr>
        <p:spPr bwMode="auto">
          <a:xfrm>
            <a:off x="0" y="228600"/>
            <a:ext cx="9144000"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p>
            <a:pPr algn="ctr" rtl="0" eaLnBrk="0" hangingPunct="0"/>
            <a:r>
              <a:rPr lang="en-US" sz="3600" b="1">
                <a:effectLst>
                  <a:outerShdw blurRad="38100" dist="38100" dir="2700000" algn="tl">
                    <a:srgbClr val="C0C0C0"/>
                  </a:outerShdw>
                </a:effectLst>
                <a:latin typeface="Century Gothic" pitchFamily="34" charset="0"/>
              </a:rPr>
              <a:t>PRIMARY TRIAGE</a:t>
            </a:r>
            <a:endParaRPr lang="en-GB" sz="3600" b="1">
              <a:effectLst>
                <a:outerShdw blurRad="38100" dist="38100" dir="2700000" algn="tl">
                  <a:srgbClr val="C0C0C0"/>
                </a:outerShdw>
              </a:effectLst>
              <a:latin typeface="Century Gothic" pitchFamily="34" charset="0"/>
            </a:endParaRPr>
          </a:p>
        </p:txBody>
      </p:sp>
      <p:pic>
        <p:nvPicPr>
          <p:cNvPr id="251909" name="Picture 5" descr="Start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066800"/>
            <a:ext cx="6172200" cy="3733800"/>
          </a:xfrm>
          <a:prstGeom prst="rect">
            <a:avLst/>
          </a:prstGeom>
          <a:noFill/>
          <a:extLst>
            <a:ext uri="{909E8E84-426E-40DD-AFC4-6F175D3DCCD1}">
              <a14:hiddenFill xmlns:a14="http://schemas.microsoft.com/office/drawing/2010/main">
                <a:solidFill>
                  <a:srgbClr val="FFFFFF"/>
                </a:solidFill>
              </a14:hiddenFill>
            </a:ext>
          </a:extLst>
        </p:spPr>
      </p:pic>
      <p:sp>
        <p:nvSpPr>
          <p:cNvPr id="251913" name="Rectangle 9"/>
          <p:cNvSpPr>
            <a:spLocks noChangeArrowheads="1"/>
          </p:cNvSpPr>
          <p:nvPr/>
        </p:nvSpPr>
        <p:spPr bwMode="auto">
          <a:xfrm>
            <a:off x="609600" y="5105400"/>
            <a:ext cx="8077200" cy="169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a-IR" sz="2400">
                <a:solidFill>
                  <a:srgbClr val="000066"/>
                </a:solidFill>
              </a:rPr>
              <a:t>1- در صورت فقدان تنفس ====    تلاش برای باز کردن راه هوایی</a:t>
            </a:r>
          </a:p>
          <a:p>
            <a:r>
              <a:rPr lang="fa-IR" sz="2400">
                <a:solidFill>
                  <a:srgbClr val="000066"/>
                </a:solidFill>
              </a:rPr>
              <a:t>2- در صورت عدم شروع تنفس ====     زدن برچسب سیاه</a:t>
            </a:r>
          </a:p>
          <a:p>
            <a:r>
              <a:rPr lang="fa-IR" sz="2400">
                <a:solidFill>
                  <a:srgbClr val="000066"/>
                </a:solidFill>
              </a:rPr>
              <a:t>3- در صورت برقراری تنفس ====    شمارش سریع تعداد آن </a:t>
            </a:r>
          </a:p>
          <a:p>
            <a:pPr>
              <a:lnSpc>
                <a:spcPct val="90000"/>
              </a:lnSpc>
              <a:spcBef>
                <a:spcPct val="50000"/>
              </a:spcBef>
              <a:buClr>
                <a:schemeClr val="tx1"/>
              </a:buClr>
              <a:buFontTx/>
              <a:buBlip>
                <a:blip r:embed="rId4"/>
              </a:buBlip>
            </a:pPr>
            <a:endParaRPr lang="fa-IR" sz="2400">
              <a:solidFill>
                <a:srgbClr val="000066"/>
              </a:solidFill>
              <a:latin typeface="Comic Sans MS" pitchFamily="66" charset="0"/>
            </a:endParaRPr>
          </a:p>
        </p:txBody>
      </p:sp>
    </p:spTree>
    <p:extLst>
      <p:ext uri="{BB962C8B-B14F-4D97-AF65-F5344CB8AC3E}">
        <p14:creationId xmlns:p14="http://schemas.microsoft.com/office/powerpoint/2010/main" val="998296773"/>
      </p:ext>
    </p:extLst>
  </p:cSld>
  <p:clrMapOvr>
    <a:masterClrMapping/>
  </p:clrMapOvr>
  <p:transition>
    <p:randomBa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4" name="Picture 2" descr="Start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0" y="1524000"/>
            <a:ext cx="4343400" cy="2951163"/>
          </a:xfrm>
          <a:prstGeom prst="rect">
            <a:avLst/>
          </a:prstGeom>
          <a:noFill/>
          <a:extLst>
            <a:ext uri="{909E8E84-426E-40DD-AFC4-6F175D3DCCD1}">
              <a14:hiddenFill xmlns:a14="http://schemas.microsoft.com/office/drawing/2010/main">
                <a:solidFill>
                  <a:srgbClr val="FFFFFF"/>
                </a:solidFill>
              </a14:hiddenFill>
            </a:ext>
          </a:extLst>
        </p:spPr>
      </p:pic>
      <p:sp>
        <p:nvSpPr>
          <p:cNvPr id="253955" name="Rectangle 3"/>
          <p:cNvSpPr>
            <a:spLocks noChangeArrowheads="1"/>
          </p:cNvSpPr>
          <p:nvPr/>
        </p:nvSpPr>
        <p:spPr bwMode="auto">
          <a:xfrm>
            <a:off x="0" y="228600"/>
            <a:ext cx="9144000"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p>
            <a:pPr algn="ctr" rtl="0" eaLnBrk="0" hangingPunct="0"/>
            <a:r>
              <a:rPr lang="en-US" sz="3600" b="1">
                <a:effectLst>
                  <a:outerShdw blurRad="38100" dist="38100" dir="2700000" algn="tl">
                    <a:srgbClr val="C0C0C0"/>
                  </a:outerShdw>
                </a:effectLst>
                <a:latin typeface="Century Gothic" pitchFamily="34" charset="0"/>
              </a:rPr>
              <a:t>PRIMARY TRIAGE</a:t>
            </a:r>
            <a:endParaRPr lang="en-GB" sz="3600" b="1">
              <a:effectLst>
                <a:outerShdw blurRad="38100" dist="38100" dir="2700000" algn="tl">
                  <a:srgbClr val="C0C0C0"/>
                </a:outerShdw>
              </a:effectLst>
              <a:latin typeface="Century Gothic" pitchFamily="34" charset="0"/>
            </a:endParaRPr>
          </a:p>
        </p:txBody>
      </p:sp>
      <p:sp>
        <p:nvSpPr>
          <p:cNvPr id="253956" name="Text Box 4"/>
          <p:cNvSpPr txBox="1">
            <a:spLocks noChangeArrowheads="1"/>
          </p:cNvSpPr>
          <p:nvPr/>
        </p:nvSpPr>
        <p:spPr bwMode="auto">
          <a:xfrm>
            <a:off x="609600" y="4876800"/>
            <a:ext cx="8077200" cy="1951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r>
              <a:rPr lang="fa-IR" sz="2400">
                <a:solidFill>
                  <a:srgbClr val="000066"/>
                </a:solidFill>
              </a:rPr>
              <a:t>سرعت تنفس بیش از 30 یا کمتر از 10 بار در دقیقه: فوریت قرمز</a:t>
            </a:r>
          </a:p>
          <a:p>
            <a:r>
              <a:rPr lang="fa-IR" sz="2400">
                <a:solidFill>
                  <a:srgbClr val="000066"/>
                </a:solidFill>
              </a:rPr>
              <a:t>سرعت تنفس بین 10 تا 30 بار در دقیقه :  بررسی فوری گردش خون</a:t>
            </a:r>
          </a:p>
          <a:p>
            <a:r>
              <a:rPr lang="fa-IR" sz="2400">
                <a:solidFill>
                  <a:srgbClr val="000066"/>
                </a:solidFill>
              </a:rPr>
              <a:t>در کودکان، ریت زیر 15 و بالای 45 فوریت قرمز محسوب می شود.</a:t>
            </a:r>
            <a:endParaRPr lang="en-US" sz="2400">
              <a:solidFill>
                <a:srgbClr val="000066"/>
              </a:solidFill>
            </a:endParaRPr>
          </a:p>
          <a:p>
            <a:endParaRPr lang="en-US" sz="2400">
              <a:solidFill>
                <a:srgbClr val="000066"/>
              </a:solidFill>
            </a:endParaRPr>
          </a:p>
          <a:p>
            <a:pPr>
              <a:lnSpc>
                <a:spcPct val="90000"/>
              </a:lnSpc>
              <a:spcBef>
                <a:spcPct val="20000"/>
              </a:spcBef>
              <a:buFontTx/>
              <a:buChar char="•"/>
            </a:pPr>
            <a:endParaRPr lang="en-US" sz="2400">
              <a:solidFill>
                <a:srgbClr val="000066"/>
              </a:solidFill>
            </a:endParaRPr>
          </a:p>
        </p:txBody>
      </p:sp>
    </p:spTree>
    <p:extLst>
      <p:ext uri="{BB962C8B-B14F-4D97-AF65-F5344CB8AC3E}">
        <p14:creationId xmlns:p14="http://schemas.microsoft.com/office/powerpoint/2010/main" val="402163698"/>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02" name="Picture 2" descr="Start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0"/>
            <a:ext cx="5257800" cy="3657600"/>
          </a:xfrm>
          <a:prstGeom prst="rect">
            <a:avLst/>
          </a:prstGeom>
          <a:noFill/>
          <a:extLst>
            <a:ext uri="{909E8E84-426E-40DD-AFC4-6F175D3DCCD1}">
              <a14:hiddenFill xmlns:a14="http://schemas.microsoft.com/office/drawing/2010/main">
                <a:solidFill>
                  <a:srgbClr val="FFFFFF"/>
                </a:solidFill>
              </a14:hiddenFill>
            </a:ext>
          </a:extLst>
        </p:spPr>
      </p:pic>
      <p:sp>
        <p:nvSpPr>
          <p:cNvPr id="256003" name="Rectangle 3"/>
          <p:cNvSpPr>
            <a:spLocks noChangeArrowheads="1"/>
          </p:cNvSpPr>
          <p:nvPr/>
        </p:nvSpPr>
        <p:spPr bwMode="auto">
          <a:xfrm>
            <a:off x="0" y="228600"/>
            <a:ext cx="9144000" cy="733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p>
            <a:pPr algn="ctr" rtl="0" eaLnBrk="0" hangingPunct="0"/>
            <a:endParaRPr lang="en-GB" sz="3600" b="1">
              <a:effectLst>
                <a:outerShdw blurRad="38100" dist="38100" dir="2700000" algn="tl">
                  <a:srgbClr val="C0C0C0"/>
                </a:outerShdw>
              </a:effectLst>
              <a:latin typeface="Century Gothic" pitchFamily="34" charset="0"/>
            </a:endParaRPr>
          </a:p>
        </p:txBody>
      </p:sp>
      <p:sp>
        <p:nvSpPr>
          <p:cNvPr id="256004" name="Text Box 4"/>
          <p:cNvSpPr txBox="1">
            <a:spLocks noChangeArrowheads="1"/>
          </p:cNvSpPr>
          <p:nvPr/>
        </p:nvSpPr>
        <p:spPr bwMode="auto">
          <a:xfrm>
            <a:off x="1295400" y="5334000"/>
            <a:ext cx="6832600"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rtl="0" eaLnBrk="0" hangingPunct="0">
              <a:spcBef>
                <a:spcPct val="50000"/>
              </a:spcBef>
            </a:pPr>
            <a:endParaRPr lang="en-US" sz="2400">
              <a:solidFill>
                <a:srgbClr val="CE0024"/>
              </a:solidFill>
            </a:endParaRPr>
          </a:p>
        </p:txBody>
      </p:sp>
      <p:sp>
        <p:nvSpPr>
          <p:cNvPr id="256005" name="Rectangle 5"/>
          <p:cNvSpPr>
            <a:spLocks noChangeArrowheads="1"/>
          </p:cNvSpPr>
          <p:nvPr/>
        </p:nvSpPr>
        <p:spPr bwMode="auto">
          <a:xfrm>
            <a:off x="609600" y="3657600"/>
            <a:ext cx="8077200" cy="301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fa-IR" sz="2400">
                <a:solidFill>
                  <a:srgbClr val="003300"/>
                </a:solidFill>
              </a:rPr>
              <a:t>ابتدا لمس نبض رادیال و کاروتید</a:t>
            </a:r>
          </a:p>
          <a:p>
            <a:r>
              <a:rPr lang="fa-IR" sz="2400">
                <a:solidFill>
                  <a:srgbClr val="003300"/>
                </a:solidFill>
              </a:rPr>
              <a:t>بررسی زمان پرشدگی مویرگی</a:t>
            </a:r>
          </a:p>
          <a:p>
            <a:endParaRPr lang="fa-IR" sz="2400">
              <a:solidFill>
                <a:srgbClr val="003300"/>
              </a:solidFill>
            </a:endParaRPr>
          </a:p>
          <a:p>
            <a:r>
              <a:rPr lang="fa-IR" sz="2400">
                <a:solidFill>
                  <a:srgbClr val="FF0000"/>
                </a:solidFill>
              </a:rPr>
              <a:t>فقدان نبض رادیال+ وجود نبض کاروتید+ زمان پرشدگی مویرگی&gt; 2 ثانیه ======= فوریت قرمز</a:t>
            </a:r>
          </a:p>
          <a:p>
            <a:endParaRPr lang="fa-IR" sz="2400">
              <a:solidFill>
                <a:srgbClr val="FF0000"/>
              </a:solidFill>
            </a:endParaRPr>
          </a:p>
          <a:p>
            <a:r>
              <a:rPr lang="fa-IR" sz="2400">
                <a:solidFill>
                  <a:srgbClr val="0000CC"/>
                </a:solidFill>
              </a:rPr>
              <a:t>قابل لمس بودن نبض رادیال+ زمان پرشدگی مویرگی&lt;2 ثانیه========= ارز یابی سریع وضعیت هوشیاری</a:t>
            </a:r>
            <a:endParaRPr lang="en-US" sz="2400">
              <a:solidFill>
                <a:srgbClr val="0000CC"/>
              </a:solidFill>
            </a:endParaRPr>
          </a:p>
        </p:txBody>
      </p:sp>
    </p:spTree>
    <p:extLst>
      <p:ext uri="{BB962C8B-B14F-4D97-AF65-F5344CB8AC3E}">
        <p14:creationId xmlns:p14="http://schemas.microsoft.com/office/powerpoint/2010/main" val="3629077087"/>
      </p:ext>
    </p:extLst>
  </p:cSld>
  <p:clrMapOvr>
    <a:masterClrMapping/>
  </p:clrMapOvr>
  <p:transition>
    <p:randomBa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2"/>
          <p:cNvGrpSpPr>
            <a:grpSpLocks/>
          </p:cNvGrpSpPr>
          <p:nvPr/>
        </p:nvGrpSpPr>
        <p:grpSpPr bwMode="auto">
          <a:xfrm>
            <a:off x="571500" y="0"/>
            <a:ext cx="8072438" cy="6858000"/>
            <a:chOff x="-632" y="-2672"/>
            <a:chExt cx="6011" cy="9021"/>
          </a:xfrm>
        </p:grpSpPr>
        <p:pic>
          <p:nvPicPr>
            <p:cNvPr id="163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 y="-1786"/>
              <a:ext cx="792" cy="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Rectangle 4"/>
            <p:cNvSpPr>
              <a:spLocks noChangeArrowheads="1"/>
            </p:cNvSpPr>
            <p:nvPr/>
          </p:nvSpPr>
          <p:spPr bwMode="auto">
            <a:xfrm>
              <a:off x="2643" y="-252"/>
              <a:ext cx="864" cy="360"/>
            </a:xfrm>
            <a:prstGeom prst="rect">
              <a:avLst/>
            </a:prstGeom>
            <a:gradFill rotWithShape="0">
              <a:gsLst>
                <a:gs pos="0">
                  <a:srgbClr val="B1B1B1"/>
                </a:gs>
                <a:gs pos="50000">
                  <a:srgbClr val="FFFFFF"/>
                </a:gs>
                <a:gs pos="100000">
                  <a:srgbClr val="B1B1B1"/>
                </a:gs>
              </a:gsLst>
              <a:lin ang="5400000" scaled="1"/>
            </a:gradFill>
            <a:ln w="28575">
              <a:solidFill>
                <a:srgbClr val="000000"/>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389" name="WordArt 5"/>
            <p:cNvSpPr>
              <a:spLocks noChangeArrowheads="1" noChangeShapeType="1" noTextEdit="1"/>
            </p:cNvSpPr>
            <p:nvPr/>
          </p:nvSpPr>
          <p:spPr bwMode="auto">
            <a:xfrm>
              <a:off x="2787" y="-180"/>
              <a:ext cx="576" cy="21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rtl="1"/>
              <a:r>
                <a:rPr lang="fa-IR" sz="3600" b="1" kern="10">
                  <a:solidFill>
                    <a:srgbClr val="000000"/>
                  </a:solidFill>
                  <a:effectLst>
                    <a:outerShdw dist="45791" dir="2021404" algn="ctr" rotWithShape="0">
                      <a:srgbClr val="C0C0C0"/>
                    </a:outerShdw>
                  </a:effectLst>
                  <a:latin typeface="Arial"/>
                  <a:cs typeface="Arial"/>
                </a:rPr>
                <a:t>تنفس</a:t>
              </a:r>
            </a:p>
          </p:txBody>
        </p:sp>
        <p:sp>
          <p:nvSpPr>
            <p:cNvPr id="16390" name="Rectangle 6"/>
            <p:cNvSpPr>
              <a:spLocks noChangeArrowheads="1"/>
            </p:cNvSpPr>
            <p:nvPr/>
          </p:nvSpPr>
          <p:spPr bwMode="auto">
            <a:xfrm>
              <a:off x="1066" y="1207"/>
              <a:ext cx="1224" cy="288"/>
            </a:xfrm>
            <a:prstGeom prst="rect">
              <a:avLst/>
            </a:prstGeom>
            <a:solidFill>
              <a:srgbClr val="FFCCFF"/>
            </a:solidFill>
            <a:ln w="9525">
              <a:solidFill>
                <a:srgbClr val="FF00FF"/>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391" name="WordArt 7"/>
            <p:cNvSpPr>
              <a:spLocks noChangeArrowheads="1" noChangeShapeType="1" noTextEdit="1"/>
            </p:cNvSpPr>
            <p:nvPr/>
          </p:nvSpPr>
          <p:spPr bwMode="auto">
            <a:xfrm>
              <a:off x="1111" y="1253"/>
              <a:ext cx="1080" cy="21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rtl="1"/>
              <a:r>
                <a:rPr lang="fa-IR" sz="3600" b="1" kern="10">
                  <a:solidFill>
                    <a:srgbClr val="000000"/>
                  </a:solidFill>
                  <a:latin typeface="Arial"/>
                  <a:cs typeface="Arial"/>
                </a:rPr>
                <a:t>اصلاح وضعيت راه هوايي</a:t>
              </a:r>
            </a:p>
          </p:txBody>
        </p:sp>
        <p:sp>
          <p:nvSpPr>
            <p:cNvPr id="16392" name="Rectangle 8"/>
            <p:cNvSpPr>
              <a:spLocks noChangeArrowheads="1"/>
            </p:cNvSpPr>
            <p:nvPr/>
          </p:nvSpPr>
          <p:spPr bwMode="auto">
            <a:xfrm>
              <a:off x="411" y="1764"/>
              <a:ext cx="936" cy="288"/>
            </a:xfrm>
            <a:prstGeom prst="rect">
              <a:avLst/>
            </a:prstGeom>
            <a:solidFill>
              <a:srgbClr val="FFCCFF"/>
            </a:solidFill>
            <a:ln w="9525">
              <a:solidFill>
                <a:srgbClr val="FF00FF"/>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393" name="AutoShape 9"/>
            <p:cNvSpPr>
              <a:spLocks noChangeArrowheads="1"/>
            </p:cNvSpPr>
            <p:nvPr/>
          </p:nvSpPr>
          <p:spPr bwMode="auto">
            <a:xfrm>
              <a:off x="-93" y="-396"/>
              <a:ext cx="1512" cy="792"/>
            </a:xfrm>
            <a:prstGeom prst="downArrowCallout">
              <a:avLst>
                <a:gd name="adj1" fmla="val 47727"/>
                <a:gd name="adj2" fmla="val 47727"/>
                <a:gd name="adj3" fmla="val 16667"/>
                <a:gd name="adj4" fmla="val 66667"/>
              </a:avLst>
            </a:prstGeom>
            <a:solidFill>
              <a:srgbClr val="CCFF99"/>
            </a:solidFill>
            <a:ln w="57150" cmpd="thinThick">
              <a:solidFill>
                <a:srgbClr val="008000"/>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394" name="WordArt 10"/>
            <p:cNvSpPr>
              <a:spLocks noChangeArrowheads="1" noChangeShapeType="1" noTextEdit="1"/>
            </p:cNvSpPr>
            <p:nvPr/>
          </p:nvSpPr>
          <p:spPr bwMode="auto">
            <a:xfrm>
              <a:off x="-21" y="-252"/>
              <a:ext cx="1368" cy="2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rtl="1"/>
              <a:r>
                <a:rPr lang="fa-IR" sz="3600" kern="10">
                  <a:solidFill>
                    <a:srgbClr val="006600"/>
                  </a:solidFill>
                  <a:latin typeface="Arial"/>
                  <a:cs typeface="Arial"/>
                </a:rPr>
                <a:t>هرمصدومي كه ميتواند راه برود</a:t>
              </a:r>
            </a:p>
          </p:txBody>
        </p:sp>
        <p:sp>
          <p:nvSpPr>
            <p:cNvPr id="16395" name="WordArt 11"/>
            <p:cNvSpPr>
              <a:spLocks noChangeArrowheads="1" noChangeShapeType="1" noTextEdit="1"/>
            </p:cNvSpPr>
            <p:nvPr/>
          </p:nvSpPr>
          <p:spPr bwMode="auto">
            <a:xfrm>
              <a:off x="483" y="1836"/>
              <a:ext cx="792" cy="144"/>
            </a:xfrm>
            <a:prstGeom prst="rect">
              <a:avLst/>
            </a:prstGeom>
          </p:spPr>
          <p:txBody>
            <a:bodyPr wrap="none" fromWordArt="1">
              <a:prstTxWarp prst="textPlain">
                <a:avLst>
                  <a:gd name="adj" fmla="val 50000"/>
                </a:avLst>
              </a:prstTxWarp>
            </a:bodyPr>
            <a:lstStyle/>
            <a:p>
              <a:pPr algn="ctr" rtl="1"/>
              <a:r>
                <a:rPr lang="fa-IR" sz="3600" b="1" kern="10">
                  <a:ln w="9525">
                    <a:solidFill>
                      <a:srgbClr val="000000"/>
                    </a:solidFill>
                    <a:round/>
                    <a:headEnd/>
                    <a:tailEnd/>
                  </a:ln>
                  <a:solidFill>
                    <a:srgbClr val="000000"/>
                  </a:solidFill>
                  <a:latin typeface="Arial"/>
                  <a:cs typeface="Arial"/>
                </a:rPr>
                <a:t>تنفس ندارد</a:t>
              </a:r>
            </a:p>
          </p:txBody>
        </p:sp>
        <p:sp>
          <p:nvSpPr>
            <p:cNvPr id="16396" name="Rectangle 12"/>
            <p:cNvSpPr>
              <a:spLocks noChangeArrowheads="1"/>
            </p:cNvSpPr>
            <p:nvPr/>
          </p:nvSpPr>
          <p:spPr bwMode="auto">
            <a:xfrm>
              <a:off x="987" y="3708"/>
              <a:ext cx="1080" cy="648"/>
            </a:xfrm>
            <a:prstGeom prst="rect">
              <a:avLst/>
            </a:prstGeom>
            <a:gradFill rotWithShape="0">
              <a:gsLst>
                <a:gs pos="0">
                  <a:srgbClr val="BEBEBE"/>
                </a:gs>
                <a:gs pos="50000">
                  <a:srgbClr val="FFFFFF"/>
                </a:gs>
                <a:gs pos="100000">
                  <a:srgbClr val="BEBEBE"/>
                </a:gs>
              </a:gsLst>
              <a:lin ang="5400000" scaled="1"/>
            </a:gradFill>
            <a:ln w="9525">
              <a:solidFill>
                <a:srgbClr val="000000"/>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397" name="Rectangle 13"/>
            <p:cNvSpPr>
              <a:spLocks noChangeArrowheads="1"/>
            </p:cNvSpPr>
            <p:nvPr/>
          </p:nvSpPr>
          <p:spPr bwMode="auto">
            <a:xfrm>
              <a:off x="3939" y="3204"/>
              <a:ext cx="1008" cy="360"/>
            </a:xfrm>
            <a:prstGeom prst="rect">
              <a:avLst/>
            </a:prstGeom>
            <a:solidFill>
              <a:srgbClr val="FFCCFF"/>
            </a:solidFill>
            <a:ln w="9525">
              <a:solidFill>
                <a:srgbClr val="FF00FF"/>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398" name="Rectangle 14"/>
            <p:cNvSpPr>
              <a:spLocks noChangeArrowheads="1"/>
            </p:cNvSpPr>
            <p:nvPr/>
          </p:nvSpPr>
          <p:spPr bwMode="auto">
            <a:xfrm>
              <a:off x="2931" y="4932"/>
              <a:ext cx="1152" cy="648"/>
            </a:xfrm>
            <a:prstGeom prst="rect">
              <a:avLst/>
            </a:prstGeom>
            <a:solidFill>
              <a:srgbClr val="FFCCFF"/>
            </a:solidFill>
            <a:ln w="3175">
              <a:solidFill>
                <a:srgbClr val="FF99FF"/>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399" name="Rectangle 15"/>
            <p:cNvSpPr>
              <a:spLocks noChangeArrowheads="1"/>
            </p:cNvSpPr>
            <p:nvPr/>
          </p:nvSpPr>
          <p:spPr bwMode="auto">
            <a:xfrm>
              <a:off x="2787" y="2556"/>
              <a:ext cx="936" cy="360"/>
            </a:xfrm>
            <a:prstGeom prst="rect">
              <a:avLst/>
            </a:prstGeom>
            <a:gradFill rotWithShape="0">
              <a:gsLst>
                <a:gs pos="0">
                  <a:srgbClr val="AAAAAA"/>
                </a:gs>
                <a:gs pos="50000">
                  <a:srgbClr val="FFFFFF"/>
                </a:gs>
                <a:gs pos="100000">
                  <a:srgbClr val="AAAAAA"/>
                </a:gs>
              </a:gsLst>
              <a:lin ang="5400000" scaled="1"/>
            </a:gradFill>
            <a:ln w="28575">
              <a:solidFill>
                <a:srgbClr val="000000"/>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400" name="Rectangle 16"/>
            <p:cNvSpPr>
              <a:spLocks noChangeArrowheads="1"/>
            </p:cNvSpPr>
            <p:nvPr/>
          </p:nvSpPr>
          <p:spPr bwMode="auto">
            <a:xfrm>
              <a:off x="1779" y="1764"/>
              <a:ext cx="792" cy="288"/>
            </a:xfrm>
            <a:prstGeom prst="rect">
              <a:avLst/>
            </a:prstGeom>
            <a:solidFill>
              <a:srgbClr val="FFCCFF"/>
            </a:solidFill>
            <a:ln w="9525">
              <a:solidFill>
                <a:srgbClr val="FF00FF"/>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401" name="WordArt 17"/>
            <p:cNvSpPr>
              <a:spLocks noChangeArrowheads="1" noChangeShapeType="1" noTextEdit="1"/>
            </p:cNvSpPr>
            <p:nvPr/>
          </p:nvSpPr>
          <p:spPr bwMode="auto">
            <a:xfrm>
              <a:off x="1851" y="1836"/>
              <a:ext cx="648" cy="144"/>
            </a:xfrm>
            <a:prstGeom prst="rect">
              <a:avLst/>
            </a:prstGeom>
          </p:spPr>
          <p:txBody>
            <a:bodyPr wrap="none" fromWordArt="1">
              <a:prstTxWarp prst="textPlain">
                <a:avLst>
                  <a:gd name="adj" fmla="val 50000"/>
                </a:avLst>
              </a:prstTxWarp>
            </a:bodyPr>
            <a:lstStyle/>
            <a:p>
              <a:pPr algn="ctr" rtl="1"/>
              <a:r>
                <a:rPr lang="fa-IR" sz="3600" b="1" kern="10">
                  <a:ln w="9525">
                    <a:solidFill>
                      <a:srgbClr val="000000"/>
                    </a:solidFill>
                    <a:round/>
                    <a:headEnd/>
                    <a:tailEnd/>
                  </a:ln>
                  <a:solidFill>
                    <a:srgbClr val="000000"/>
                  </a:solidFill>
                  <a:latin typeface="Arial"/>
                  <a:cs typeface="Arial"/>
                </a:rPr>
                <a:t>تنفس دارد</a:t>
              </a:r>
            </a:p>
          </p:txBody>
        </p:sp>
        <p:sp>
          <p:nvSpPr>
            <p:cNvPr id="16402" name="WordArt 18"/>
            <p:cNvSpPr>
              <a:spLocks noChangeArrowheads="1" noChangeShapeType="1" noTextEdit="1"/>
            </p:cNvSpPr>
            <p:nvPr/>
          </p:nvSpPr>
          <p:spPr bwMode="auto">
            <a:xfrm>
              <a:off x="2859" y="2628"/>
              <a:ext cx="792" cy="21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rtl="1"/>
              <a:r>
                <a:rPr lang="fa-IR" sz="3600" b="1" kern="10">
                  <a:solidFill>
                    <a:srgbClr val="000000"/>
                  </a:solidFill>
                  <a:effectLst>
                    <a:outerShdw dist="45791" dir="2021404" algn="ctr" rotWithShape="0">
                      <a:srgbClr val="C0C0C0"/>
                    </a:outerShdw>
                  </a:effectLst>
                  <a:latin typeface="Arial"/>
                  <a:cs typeface="Arial"/>
                </a:rPr>
                <a:t>گردش خون</a:t>
              </a:r>
            </a:p>
          </p:txBody>
        </p:sp>
        <p:sp>
          <p:nvSpPr>
            <p:cNvPr id="16403" name="Rectangle 19"/>
            <p:cNvSpPr>
              <a:spLocks noChangeArrowheads="1"/>
            </p:cNvSpPr>
            <p:nvPr/>
          </p:nvSpPr>
          <p:spPr bwMode="auto">
            <a:xfrm>
              <a:off x="2211" y="3924"/>
              <a:ext cx="1080" cy="360"/>
            </a:xfrm>
            <a:prstGeom prst="rect">
              <a:avLst/>
            </a:prstGeom>
            <a:solidFill>
              <a:srgbClr val="FFCCFF"/>
            </a:solidFill>
            <a:ln w="9525">
              <a:solidFill>
                <a:srgbClr val="FF00FF"/>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404" name="Rectangle 20"/>
            <p:cNvSpPr>
              <a:spLocks noChangeArrowheads="1"/>
            </p:cNvSpPr>
            <p:nvPr/>
          </p:nvSpPr>
          <p:spPr bwMode="auto">
            <a:xfrm>
              <a:off x="3651" y="4212"/>
              <a:ext cx="1152" cy="360"/>
            </a:xfrm>
            <a:prstGeom prst="rect">
              <a:avLst/>
            </a:prstGeom>
            <a:gradFill rotWithShape="0">
              <a:gsLst>
                <a:gs pos="0">
                  <a:srgbClr val="969696"/>
                </a:gs>
                <a:gs pos="50000">
                  <a:srgbClr val="FFFFFF"/>
                </a:gs>
                <a:gs pos="100000">
                  <a:srgbClr val="969696"/>
                </a:gs>
              </a:gsLst>
              <a:lin ang="5400000" scaled="1"/>
            </a:gradFill>
            <a:ln w="28575">
              <a:solidFill>
                <a:srgbClr val="000000"/>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405" name="Rectangle 21"/>
            <p:cNvSpPr>
              <a:spLocks noChangeArrowheads="1"/>
            </p:cNvSpPr>
            <p:nvPr/>
          </p:nvSpPr>
          <p:spPr bwMode="auto">
            <a:xfrm>
              <a:off x="4227" y="4932"/>
              <a:ext cx="1152" cy="648"/>
            </a:xfrm>
            <a:prstGeom prst="rect">
              <a:avLst/>
            </a:prstGeom>
            <a:solidFill>
              <a:srgbClr val="FFCCFF"/>
            </a:solidFill>
            <a:ln w="0">
              <a:solidFill>
                <a:srgbClr val="FF00FF"/>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406" name="Rectangle 22"/>
            <p:cNvSpPr>
              <a:spLocks noChangeArrowheads="1"/>
            </p:cNvSpPr>
            <p:nvPr/>
          </p:nvSpPr>
          <p:spPr bwMode="auto">
            <a:xfrm>
              <a:off x="-93" y="4500"/>
              <a:ext cx="1152" cy="360"/>
            </a:xfrm>
            <a:prstGeom prst="rect">
              <a:avLst/>
            </a:prstGeom>
            <a:solidFill>
              <a:srgbClr val="FFCCFF"/>
            </a:solidFill>
            <a:ln w="9525">
              <a:solidFill>
                <a:srgbClr val="FF00FF"/>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407" name="AutoShape 23"/>
            <p:cNvSpPr>
              <a:spLocks noChangeArrowheads="1"/>
            </p:cNvSpPr>
            <p:nvPr/>
          </p:nvSpPr>
          <p:spPr bwMode="auto">
            <a:xfrm>
              <a:off x="987" y="3204"/>
              <a:ext cx="1080" cy="504"/>
            </a:xfrm>
            <a:prstGeom prst="downArrowCallout">
              <a:avLst>
                <a:gd name="adj1" fmla="val 53571"/>
                <a:gd name="adj2" fmla="val 53571"/>
                <a:gd name="adj3" fmla="val 16667"/>
                <a:gd name="adj4" fmla="val 66667"/>
              </a:avLst>
            </a:prstGeom>
            <a:solidFill>
              <a:srgbClr val="FFCCFF"/>
            </a:solidFill>
            <a:ln w="9525">
              <a:solidFill>
                <a:srgbClr val="FF00FF"/>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408" name="WordArt 24"/>
            <p:cNvSpPr>
              <a:spLocks noChangeArrowheads="1" noChangeShapeType="1" noTextEdit="1"/>
            </p:cNvSpPr>
            <p:nvPr/>
          </p:nvSpPr>
          <p:spPr bwMode="auto">
            <a:xfrm>
              <a:off x="1059" y="3780"/>
              <a:ext cx="936" cy="144"/>
            </a:xfrm>
            <a:prstGeom prst="rect">
              <a:avLst/>
            </a:prstGeom>
          </p:spPr>
          <p:txBody>
            <a:bodyPr wrap="none" fromWordArt="1">
              <a:prstTxWarp prst="textPlain">
                <a:avLst>
                  <a:gd name="adj" fmla="val 50000"/>
                </a:avLst>
              </a:prstTxWarp>
            </a:bodyPr>
            <a:lstStyle/>
            <a:p>
              <a:pPr algn="ctr" rtl="1"/>
              <a:r>
                <a:rPr lang="fa-IR" sz="3600" b="1" kern="10">
                  <a:ln w="9525">
                    <a:solidFill>
                      <a:srgbClr val="000000"/>
                    </a:solidFill>
                    <a:round/>
                    <a:headEnd/>
                    <a:tailEnd/>
                  </a:ln>
                  <a:solidFill>
                    <a:srgbClr val="000000"/>
                  </a:solidFill>
                  <a:latin typeface="Arial"/>
                  <a:cs typeface="Arial"/>
                </a:rPr>
                <a:t>پرشدن مويرگها</a:t>
              </a:r>
            </a:p>
          </p:txBody>
        </p:sp>
        <p:sp>
          <p:nvSpPr>
            <p:cNvPr id="16409" name="WordArt 25"/>
            <p:cNvSpPr>
              <a:spLocks noChangeArrowheads="1" noChangeShapeType="1" noTextEdit="1"/>
            </p:cNvSpPr>
            <p:nvPr/>
          </p:nvSpPr>
          <p:spPr bwMode="auto">
            <a:xfrm>
              <a:off x="3723" y="4284"/>
              <a:ext cx="1008" cy="216"/>
            </a:xfrm>
            <a:prstGeom prst="rect">
              <a:avLst/>
            </a:prstGeom>
          </p:spPr>
          <p:txBody>
            <a:bodyPr wrap="none" fromWordArt="1">
              <a:prstTxWarp prst="textPlain">
                <a:avLst>
                  <a:gd name="adj" fmla="val 50000"/>
                </a:avLst>
              </a:prstTxWarp>
            </a:bodyPr>
            <a:lstStyle/>
            <a:p>
              <a:pPr algn="ctr" rtl="1"/>
              <a:r>
                <a:rPr lang="fa-IR" sz="3600" b="1" kern="10">
                  <a:ln w="9525">
                    <a:solidFill>
                      <a:srgbClr val="000000"/>
                    </a:solidFill>
                    <a:round/>
                    <a:headEnd/>
                    <a:tailEnd/>
                  </a:ln>
                  <a:solidFill>
                    <a:srgbClr val="000000"/>
                  </a:solidFill>
                  <a:latin typeface="Arial"/>
                  <a:cs typeface="Arial"/>
                </a:rPr>
                <a:t>بررسي عملكرد مغزي</a:t>
              </a:r>
            </a:p>
          </p:txBody>
        </p:sp>
        <p:sp>
          <p:nvSpPr>
            <p:cNvPr id="16410" name="WordArt 26"/>
            <p:cNvSpPr>
              <a:spLocks noChangeArrowheads="1" noChangeShapeType="1" noTextEdit="1"/>
            </p:cNvSpPr>
            <p:nvPr/>
          </p:nvSpPr>
          <p:spPr bwMode="auto">
            <a:xfrm>
              <a:off x="51" y="4572"/>
              <a:ext cx="936" cy="216"/>
            </a:xfrm>
            <a:prstGeom prst="rect">
              <a:avLst/>
            </a:prstGeom>
          </p:spPr>
          <p:txBody>
            <a:bodyPr wrap="none" fromWordArt="1">
              <a:prstTxWarp prst="textPlain">
                <a:avLst>
                  <a:gd name="adj" fmla="val 50000"/>
                </a:avLst>
              </a:prstTxWarp>
            </a:bodyPr>
            <a:lstStyle/>
            <a:p>
              <a:pPr algn="ctr" rtl="1"/>
              <a:r>
                <a:rPr lang="fa-IR" sz="3600" b="1" kern="10">
                  <a:ln w="9525">
                    <a:solidFill>
                      <a:srgbClr val="000000"/>
                    </a:solidFill>
                    <a:round/>
                    <a:headEnd/>
                    <a:tailEnd/>
                  </a:ln>
                  <a:solidFill>
                    <a:srgbClr val="000000"/>
                  </a:solidFill>
                  <a:latin typeface="Arial"/>
                  <a:cs typeface="Arial"/>
                </a:rPr>
                <a:t>كنترل خونريزي</a:t>
              </a:r>
            </a:p>
          </p:txBody>
        </p:sp>
        <p:sp>
          <p:nvSpPr>
            <p:cNvPr id="16411" name="WordArt 27"/>
            <p:cNvSpPr>
              <a:spLocks noChangeArrowheads="1" noChangeShapeType="1" noTextEdit="1"/>
            </p:cNvSpPr>
            <p:nvPr/>
          </p:nvSpPr>
          <p:spPr bwMode="auto">
            <a:xfrm>
              <a:off x="2931" y="5004"/>
              <a:ext cx="1080" cy="504"/>
            </a:xfrm>
            <a:prstGeom prst="rect">
              <a:avLst/>
            </a:prstGeom>
          </p:spPr>
          <p:txBody>
            <a:bodyPr wrap="none" fromWordArt="1">
              <a:prstTxWarp prst="textPlain">
                <a:avLst>
                  <a:gd name="adj" fmla="val 50000"/>
                </a:avLst>
              </a:prstTxWarp>
            </a:bodyPr>
            <a:lstStyle/>
            <a:p>
              <a:pPr algn="ctr" rtl="1"/>
              <a:r>
                <a:rPr lang="fa-IR" sz="3600" b="1" kern="10">
                  <a:ln w="9525">
                    <a:solidFill>
                      <a:srgbClr val="000000"/>
                    </a:solidFill>
                    <a:round/>
                    <a:headEnd/>
                    <a:tailEnd/>
                  </a:ln>
                  <a:solidFill>
                    <a:srgbClr val="000000"/>
                  </a:solidFill>
                  <a:latin typeface="Arial"/>
                  <a:cs typeface="Arial"/>
                </a:rPr>
                <a:t>نميتواند فرامين </a:t>
              </a:r>
            </a:p>
            <a:p>
              <a:pPr algn="ctr" rtl="1"/>
              <a:r>
                <a:rPr lang="fa-IR" sz="3600" b="1" kern="10">
                  <a:ln w="9525">
                    <a:solidFill>
                      <a:srgbClr val="000000"/>
                    </a:solidFill>
                    <a:round/>
                    <a:headEnd/>
                    <a:tailEnd/>
                  </a:ln>
                  <a:solidFill>
                    <a:srgbClr val="000000"/>
                  </a:solidFill>
                  <a:latin typeface="Arial"/>
                  <a:cs typeface="Arial"/>
                </a:rPr>
                <a:t>ساده رااجراكند</a:t>
              </a:r>
            </a:p>
          </p:txBody>
        </p:sp>
        <p:sp>
          <p:nvSpPr>
            <p:cNvPr id="16412" name="WordArt 28"/>
            <p:cNvSpPr>
              <a:spLocks noChangeArrowheads="1" noChangeShapeType="1" noTextEdit="1"/>
            </p:cNvSpPr>
            <p:nvPr/>
          </p:nvSpPr>
          <p:spPr bwMode="auto">
            <a:xfrm>
              <a:off x="4227" y="5004"/>
              <a:ext cx="1080" cy="504"/>
            </a:xfrm>
            <a:prstGeom prst="rect">
              <a:avLst/>
            </a:prstGeom>
          </p:spPr>
          <p:txBody>
            <a:bodyPr wrap="none" fromWordArt="1">
              <a:prstTxWarp prst="textPlain">
                <a:avLst>
                  <a:gd name="adj" fmla="val 50000"/>
                </a:avLst>
              </a:prstTxWarp>
            </a:bodyPr>
            <a:lstStyle/>
            <a:p>
              <a:pPr algn="ctr" rtl="1"/>
              <a:r>
                <a:rPr lang="fa-IR" sz="3600" b="1" kern="10">
                  <a:ln w="9525">
                    <a:solidFill>
                      <a:srgbClr val="000000"/>
                    </a:solidFill>
                    <a:round/>
                    <a:headEnd/>
                    <a:tailEnd/>
                  </a:ln>
                  <a:solidFill>
                    <a:srgbClr val="000000"/>
                  </a:solidFill>
                  <a:latin typeface="Arial"/>
                  <a:cs typeface="Arial"/>
                </a:rPr>
                <a:t>ميتواند فرامين </a:t>
              </a:r>
            </a:p>
            <a:p>
              <a:pPr algn="ctr" rtl="1"/>
              <a:r>
                <a:rPr lang="fa-IR" sz="3600" b="1" kern="10">
                  <a:ln w="9525">
                    <a:solidFill>
                      <a:srgbClr val="000000"/>
                    </a:solidFill>
                    <a:round/>
                    <a:headEnd/>
                    <a:tailEnd/>
                  </a:ln>
                  <a:solidFill>
                    <a:srgbClr val="000000"/>
                  </a:solidFill>
                  <a:latin typeface="Arial"/>
                  <a:cs typeface="Arial"/>
                </a:rPr>
                <a:t>ساده رااجراكند</a:t>
              </a:r>
            </a:p>
          </p:txBody>
        </p:sp>
        <p:sp>
          <p:nvSpPr>
            <p:cNvPr id="16413" name="Rectangle 29"/>
            <p:cNvSpPr>
              <a:spLocks noChangeArrowheads="1"/>
            </p:cNvSpPr>
            <p:nvPr/>
          </p:nvSpPr>
          <p:spPr bwMode="auto">
            <a:xfrm>
              <a:off x="-93" y="3924"/>
              <a:ext cx="936" cy="360"/>
            </a:xfrm>
            <a:prstGeom prst="rect">
              <a:avLst/>
            </a:prstGeom>
            <a:solidFill>
              <a:srgbClr val="FFCCFF"/>
            </a:solidFill>
            <a:ln w="9525">
              <a:solidFill>
                <a:srgbClr val="FF00FF"/>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414" name="WordArt 30"/>
            <p:cNvSpPr>
              <a:spLocks noChangeArrowheads="1" noChangeShapeType="1" noTextEdit="1"/>
            </p:cNvSpPr>
            <p:nvPr/>
          </p:nvSpPr>
          <p:spPr bwMode="auto">
            <a:xfrm>
              <a:off x="-21" y="3996"/>
              <a:ext cx="792" cy="206"/>
            </a:xfrm>
            <a:prstGeom prst="rect">
              <a:avLst/>
            </a:prstGeom>
          </p:spPr>
          <p:txBody>
            <a:bodyPr wrap="none" fromWordArt="1">
              <a:prstTxWarp prst="textPlain">
                <a:avLst>
                  <a:gd name="adj" fmla="val 50000"/>
                </a:avLst>
              </a:prstTxWarp>
            </a:bodyPr>
            <a:lstStyle/>
            <a:p>
              <a:pPr algn="ctr" rtl="1"/>
              <a:r>
                <a:rPr lang="fa-IR" sz="3600" b="1" kern="10">
                  <a:ln w="9525">
                    <a:solidFill>
                      <a:srgbClr val="000000"/>
                    </a:solidFill>
                    <a:round/>
                    <a:headEnd/>
                    <a:tailEnd/>
                  </a:ln>
                  <a:solidFill>
                    <a:srgbClr val="000000"/>
                  </a:solidFill>
                  <a:latin typeface="Arial"/>
                  <a:cs typeface="Arial"/>
                </a:rPr>
                <a:t>بالاي 2ثانيه</a:t>
              </a:r>
            </a:p>
          </p:txBody>
        </p:sp>
        <p:sp>
          <p:nvSpPr>
            <p:cNvPr id="16415" name="WordArt 31"/>
            <p:cNvSpPr>
              <a:spLocks noChangeArrowheads="1" noChangeShapeType="1" noTextEdit="1"/>
            </p:cNvSpPr>
            <p:nvPr/>
          </p:nvSpPr>
          <p:spPr bwMode="auto">
            <a:xfrm>
              <a:off x="2283" y="3996"/>
              <a:ext cx="936" cy="216"/>
            </a:xfrm>
            <a:prstGeom prst="rect">
              <a:avLst/>
            </a:prstGeom>
          </p:spPr>
          <p:txBody>
            <a:bodyPr wrap="none" fromWordArt="1">
              <a:prstTxWarp prst="textPlain">
                <a:avLst>
                  <a:gd name="adj" fmla="val 50000"/>
                </a:avLst>
              </a:prstTxWarp>
            </a:bodyPr>
            <a:lstStyle/>
            <a:p>
              <a:pPr algn="ctr" rtl="1"/>
              <a:r>
                <a:rPr lang="fa-IR" sz="3600" b="1" kern="10">
                  <a:ln w="9525">
                    <a:solidFill>
                      <a:srgbClr val="000000"/>
                    </a:solidFill>
                    <a:round/>
                    <a:headEnd/>
                    <a:tailEnd/>
                  </a:ln>
                  <a:solidFill>
                    <a:srgbClr val="000000"/>
                  </a:solidFill>
                  <a:latin typeface="Arial"/>
                  <a:cs typeface="Arial"/>
                </a:rPr>
                <a:t>كمتراز 2ثانيه</a:t>
              </a:r>
            </a:p>
          </p:txBody>
        </p:sp>
        <p:sp>
          <p:nvSpPr>
            <p:cNvPr id="16416" name="WordArt 32"/>
            <p:cNvSpPr>
              <a:spLocks noChangeArrowheads="1" noChangeShapeType="1" noTextEdit="1"/>
            </p:cNvSpPr>
            <p:nvPr/>
          </p:nvSpPr>
          <p:spPr bwMode="auto">
            <a:xfrm>
              <a:off x="1474" y="-1968"/>
              <a:ext cx="2304" cy="360"/>
            </a:xfrm>
            <a:prstGeom prst="rect">
              <a:avLst/>
            </a:prstGeom>
          </p:spPr>
          <p:txBody>
            <a:bodyPr wrap="none" fromWordArt="1">
              <a:prstTxWarp prst="textPlain">
                <a:avLst>
                  <a:gd name="adj" fmla="val 50000"/>
                </a:avLst>
              </a:prstTxWarp>
            </a:bodyPr>
            <a:lstStyle/>
            <a:p>
              <a:pPr algn="ctr" rtl="1"/>
              <a:r>
                <a:rPr lang="fa-IR" sz="3600" kern="10">
                  <a:ln w="9525">
                    <a:solidFill>
                      <a:srgbClr val="CC3300"/>
                    </a:solidFill>
                    <a:round/>
                    <a:headEnd/>
                    <a:tailEnd/>
                  </a:ln>
                  <a:solidFill>
                    <a:srgbClr val="FF0000"/>
                  </a:solidFill>
                  <a:effectLst>
                    <a:prstShdw prst="shdw17" dist="88900">
                      <a:srgbClr val="FFFF00"/>
                    </a:prstShdw>
                  </a:effectLst>
                  <a:latin typeface="Arial"/>
                  <a:cs typeface="Arial"/>
                </a:rPr>
                <a:t>چارت ترياژ استارت</a:t>
              </a:r>
            </a:p>
          </p:txBody>
        </p:sp>
        <p:sp>
          <p:nvSpPr>
            <p:cNvPr id="16417" name="Rectangle 33"/>
            <p:cNvSpPr>
              <a:spLocks noChangeArrowheads="1"/>
            </p:cNvSpPr>
            <p:nvPr/>
          </p:nvSpPr>
          <p:spPr bwMode="auto">
            <a:xfrm>
              <a:off x="2643" y="1188"/>
              <a:ext cx="1008" cy="288"/>
            </a:xfrm>
            <a:prstGeom prst="rect">
              <a:avLst/>
            </a:prstGeom>
            <a:solidFill>
              <a:srgbClr val="FFCCFF"/>
            </a:solidFill>
            <a:ln w="9525">
              <a:solidFill>
                <a:srgbClr val="FF00FF"/>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418" name="Rectangle 34"/>
            <p:cNvSpPr>
              <a:spLocks noChangeArrowheads="1"/>
            </p:cNvSpPr>
            <p:nvPr/>
          </p:nvSpPr>
          <p:spPr bwMode="auto">
            <a:xfrm>
              <a:off x="3723" y="1188"/>
              <a:ext cx="864" cy="288"/>
            </a:xfrm>
            <a:prstGeom prst="rect">
              <a:avLst/>
            </a:prstGeom>
            <a:solidFill>
              <a:srgbClr val="FFCCFF"/>
            </a:solidFill>
            <a:ln w="9525">
              <a:solidFill>
                <a:srgbClr val="FF00FF"/>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419" name="Rectangle 35"/>
            <p:cNvSpPr>
              <a:spLocks noChangeArrowheads="1"/>
            </p:cNvSpPr>
            <p:nvPr/>
          </p:nvSpPr>
          <p:spPr bwMode="auto">
            <a:xfrm>
              <a:off x="2211" y="540"/>
              <a:ext cx="576" cy="288"/>
            </a:xfrm>
            <a:prstGeom prst="rect">
              <a:avLst/>
            </a:prstGeom>
            <a:solidFill>
              <a:srgbClr val="FFCCFF"/>
            </a:solidFill>
            <a:ln w="9525">
              <a:solidFill>
                <a:srgbClr val="FF00FF"/>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420" name="Rectangle 36"/>
            <p:cNvSpPr>
              <a:spLocks noChangeArrowheads="1"/>
            </p:cNvSpPr>
            <p:nvPr/>
          </p:nvSpPr>
          <p:spPr bwMode="auto">
            <a:xfrm>
              <a:off x="3363" y="540"/>
              <a:ext cx="504" cy="288"/>
            </a:xfrm>
            <a:prstGeom prst="rect">
              <a:avLst/>
            </a:prstGeom>
            <a:solidFill>
              <a:srgbClr val="FFCCFF"/>
            </a:solidFill>
            <a:ln w="9525">
              <a:solidFill>
                <a:srgbClr val="FF00FF"/>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421" name="WordArt 37"/>
            <p:cNvSpPr>
              <a:spLocks noChangeArrowheads="1" noChangeShapeType="1" noTextEdit="1"/>
            </p:cNvSpPr>
            <p:nvPr/>
          </p:nvSpPr>
          <p:spPr bwMode="auto">
            <a:xfrm>
              <a:off x="2283" y="612"/>
              <a:ext cx="432" cy="21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rtl="1"/>
              <a:r>
                <a:rPr lang="fa-IR" sz="3600" b="1" kern="10">
                  <a:solidFill>
                    <a:srgbClr val="000000"/>
                  </a:solidFill>
                  <a:effectLst>
                    <a:outerShdw dist="45791" dir="2021404" algn="ctr" rotWithShape="0">
                      <a:srgbClr val="C0C0C0"/>
                    </a:outerShdw>
                  </a:effectLst>
                  <a:latin typeface="Arial"/>
                  <a:cs typeface="Arial"/>
                </a:rPr>
                <a:t>ندارد</a:t>
              </a:r>
            </a:p>
          </p:txBody>
        </p:sp>
        <p:sp>
          <p:nvSpPr>
            <p:cNvPr id="16422" name="WordArt 38"/>
            <p:cNvSpPr>
              <a:spLocks noChangeArrowheads="1" noChangeShapeType="1" noTextEdit="1"/>
            </p:cNvSpPr>
            <p:nvPr/>
          </p:nvSpPr>
          <p:spPr bwMode="auto">
            <a:xfrm>
              <a:off x="3435" y="612"/>
              <a:ext cx="360" cy="21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rtl="1"/>
              <a:r>
                <a:rPr lang="fa-IR" sz="3600" b="1" kern="10">
                  <a:solidFill>
                    <a:srgbClr val="000000"/>
                  </a:solidFill>
                  <a:effectLst>
                    <a:outerShdw dist="45791" dir="2021404" algn="ctr" rotWithShape="0">
                      <a:srgbClr val="C0C0C0"/>
                    </a:outerShdw>
                  </a:effectLst>
                  <a:latin typeface="Arial"/>
                  <a:cs typeface="Arial"/>
                </a:rPr>
                <a:t>دارد</a:t>
              </a:r>
            </a:p>
          </p:txBody>
        </p:sp>
        <p:sp>
          <p:nvSpPr>
            <p:cNvPr id="16423" name="WordArt 39"/>
            <p:cNvSpPr>
              <a:spLocks noChangeArrowheads="1" noChangeShapeType="1" noTextEdit="1"/>
            </p:cNvSpPr>
            <p:nvPr/>
          </p:nvSpPr>
          <p:spPr bwMode="auto">
            <a:xfrm>
              <a:off x="2715" y="1260"/>
              <a:ext cx="864" cy="14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rtl="1"/>
              <a:r>
                <a:rPr lang="fa-IR" sz="3600" b="1" kern="10">
                  <a:solidFill>
                    <a:srgbClr val="000000"/>
                  </a:solidFill>
                  <a:latin typeface="Arial"/>
                  <a:cs typeface="Arial"/>
                </a:rPr>
                <a:t>كمتراز30باردردقيقه</a:t>
              </a:r>
            </a:p>
          </p:txBody>
        </p:sp>
        <p:sp>
          <p:nvSpPr>
            <p:cNvPr id="16424" name="WordArt 40"/>
            <p:cNvSpPr>
              <a:spLocks noChangeArrowheads="1" noChangeShapeType="1" noTextEdit="1"/>
            </p:cNvSpPr>
            <p:nvPr/>
          </p:nvSpPr>
          <p:spPr bwMode="auto">
            <a:xfrm>
              <a:off x="3795" y="1260"/>
              <a:ext cx="720" cy="14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rtl="1"/>
              <a:r>
                <a:rPr lang="fa-IR" sz="3600" b="1" kern="10">
                  <a:solidFill>
                    <a:srgbClr val="000000"/>
                  </a:solidFill>
                  <a:effectLst>
                    <a:outerShdw dist="12700" dir="5400000" algn="ctr" rotWithShape="0">
                      <a:srgbClr val="000000"/>
                    </a:outerShdw>
                  </a:effectLst>
                  <a:latin typeface="Arial"/>
                  <a:cs typeface="Arial"/>
                </a:rPr>
                <a:t>بيشتراز30باردردقيقه</a:t>
              </a:r>
            </a:p>
          </p:txBody>
        </p:sp>
        <p:sp>
          <p:nvSpPr>
            <p:cNvPr id="16425" name="Rectangle 41"/>
            <p:cNvSpPr>
              <a:spLocks noChangeArrowheads="1"/>
            </p:cNvSpPr>
            <p:nvPr/>
          </p:nvSpPr>
          <p:spPr bwMode="auto">
            <a:xfrm>
              <a:off x="483" y="2340"/>
              <a:ext cx="720" cy="360"/>
            </a:xfrm>
            <a:prstGeom prst="rect">
              <a:avLst/>
            </a:prstGeom>
            <a:solidFill>
              <a:srgbClr val="000000"/>
            </a:solidFill>
            <a:ln w="228600">
              <a:solidFill>
                <a:srgbClr val="000000"/>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426" name="AutoShape 42"/>
            <p:cNvSpPr>
              <a:spLocks noChangeArrowheads="1"/>
            </p:cNvSpPr>
            <p:nvPr/>
          </p:nvSpPr>
          <p:spPr bwMode="auto">
            <a:xfrm>
              <a:off x="3651" y="1692"/>
              <a:ext cx="1080" cy="504"/>
            </a:xfrm>
            <a:prstGeom prst="star32">
              <a:avLst>
                <a:gd name="adj" fmla="val 37125"/>
              </a:avLst>
            </a:prstGeom>
            <a:gradFill rotWithShape="0">
              <a:gsLst>
                <a:gs pos="0">
                  <a:srgbClr val="440000"/>
                </a:gs>
                <a:gs pos="100000">
                  <a:srgbClr val="FF0000"/>
                </a:gs>
              </a:gsLst>
              <a:path path="shape">
                <a:fillToRect l="50000" t="50000" r="50000" b="50000"/>
              </a:path>
            </a:gradFill>
            <a:ln w="12700">
              <a:solidFill>
                <a:srgbClr val="FF0000"/>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427" name="WordArt 43"/>
            <p:cNvSpPr>
              <a:spLocks noChangeArrowheads="1" noChangeShapeType="1" noTextEdit="1"/>
            </p:cNvSpPr>
            <p:nvPr/>
          </p:nvSpPr>
          <p:spPr bwMode="auto">
            <a:xfrm>
              <a:off x="3867" y="1836"/>
              <a:ext cx="648" cy="21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49134"/>
                </a:avLst>
              </a:prstTxWarp>
            </a:bodyPr>
            <a:lstStyle/>
            <a:p>
              <a:pPr algn="ctr" rtl="1"/>
              <a:r>
                <a:rPr lang="fa-IR" sz="3600" b="1" kern="10">
                  <a:solidFill>
                    <a:srgbClr val="FFFF00"/>
                  </a:solidFill>
                  <a:latin typeface="Arial"/>
                  <a:cs typeface="Arial"/>
                </a:rPr>
                <a:t>اقدام فوري</a:t>
              </a:r>
            </a:p>
          </p:txBody>
        </p:sp>
        <p:sp>
          <p:nvSpPr>
            <p:cNvPr id="16428" name="AutoShape 44"/>
            <p:cNvSpPr>
              <a:spLocks noChangeArrowheads="1"/>
            </p:cNvSpPr>
            <p:nvPr/>
          </p:nvSpPr>
          <p:spPr bwMode="auto">
            <a:xfrm>
              <a:off x="-68" y="5108"/>
              <a:ext cx="1152" cy="576"/>
            </a:xfrm>
            <a:prstGeom prst="star32">
              <a:avLst>
                <a:gd name="adj" fmla="val 39384"/>
              </a:avLst>
            </a:prstGeom>
            <a:gradFill rotWithShape="0">
              <a:gsLst>
                <a:gs pos="0">
                  <a:srgbClr val="440000"/>
                </a:gs>
                <a:gs pos="100000">
                  <a:srgbClr val="FF0000"/>
                </a:gs>
              </a:gsLst>
              <a:path path="shape">
                <a:fillToRect l="50000" t="50000" r="50000" b="50000"/>
              </a:path>
            </a:gradFill>
            <a:ln w="12700">
              <a:solidFill>
                <a:srgbClr val="FF0000"/>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429" name="AutoShape 45"/>
            <p:cNvSpPr>
              <a:spLocks noChangeArrowheads="1"/>
            </p:cNvSpPr>
            <p:nvPr/>
          </p:nvSpPr>
          <p:spPr bwMode="auto">
            <a:xfrm>
              <a:off x="2955" y="5773"/>
              <a:ext cx="1224" cy="576"/>
            </a:xfrm>
            <a:prstGeom prst="star32">
              <a:avLst>
                <a:gd name="adj" fmla="val 37907"/>
              </a:avLst>
            </a:prstGeom>
            <a:gradFill rotWithShape="0">
              <a:gsLst>
                <a:gs pos="0">
                  <a:srgbClr val="740000"/>
                </a:gs>
                <a:gs pos="100000">
                  <a:srgbClr val="FF0000"/>
                </a:gs>
              </a:gsLst>
              <a:path path="shape">
                <a:fillToRect l="50000" t="50000" r="50000" b="50000"/>
              </a:path>
            </a:gradFill>
            <a:ln w="12700">
              <a:solidFill>
                <a:srgbClr val="FF0000"/>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430" name="AutoShape 46"/>
            <p:cNvSpPr>
              <a:spLocks noChangeArrowheads="1"/>
            </p:cNvSpPr>
            <p:nvPr/>
          </p:nvSpPr>
          <p:spPr bwMode="auto">
            <a:xfrm>
              <a:off x="1707" y="2196"/>
              <a:ext cx="1008" cy="504"/>
            </a:xfrm>
            <a:prstGeom prst="star32">
              <a:avLst>
                <a:gd name="adj" fmla="val 38005"/>
              </a:avLst>
            </a:prstGeom>
            <a:gradFill rotWithShape="0">
              <a:gsLst>
                <a:gs pos="0">
                  <a:srgbClr val="290000"/>
                </a:gs>
                <a:gs pos="100000">
                  <a:srgbClr val="FF0000"/>
                </a:gs>
              </a:gsLst>
              <a:path path="shape">
                <a:fillToRect l="50000" t="50000" r="50000" b="50000"/>
              </a:path>
            </a:gradFill>
            <a:ln w="12700">
              <a:solidFill>
                <a:srgbClr val="FF0000"/>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431" name="WordArt 47"/>
            <p:cNvSpPr>
              <a:spLocks noChangeArrowheads="1" noChangeShapeType="1" noTextEdit="1"/>
            </p:cNvSpPr>
            <p:nvPr/>
          </p:nvSpPr>
          <p:spPr bwMode="auto">
            <a:xfrm>
              <a:off x="1851" y="2340"/>
              <a:ext cx="720" cy="216"/>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rtl="1"/>
              <a:r>
                <a:rPr lang="fa-IR" sz="3600" b="1" kern="10">
                  <a:solidFill>
                    <a:srgbClr val="FFFF00"/>
                  </a:solidFill>
                  <a:latin typeface="Arial"/>
                  <a:cs typeface="Arial"/>
                </a:rPr>
                <a:t>اقدام فوري</a:t>
              </a:r>
            </a:p>
          </p:txBody>
        </p:sp>
        <p:sp>
          <p:nvSpPr>
            <p:cNvPr id="16432" name="WordArt 48"/>
            <p:cNvSpPr>
              <a:spLocks noChangeArrowheads="1" noChangeShapeType="1" noTextEdit="1"/>
            </p:cNvSpPr>
            <p:nvPr/>
          </p:nvSpPr>
          <p:spPr bwMode="auto">
            <a:xfrm>
              <a:off x="3243" y="5925"/>
              <a:ext cx="648" cy="2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rtl="1"/>
              <a:r>
                <a:rPr lang="fa-IR" sz="3600" b="1" kern="10">
                  <a:solidFill>
                    <a:srgbClr val="FFFF00"/>
                  </a:solidFill>
                  <a:latin typeface="Arial"/>
                  <a:cs typeface="Arial"/>
                </a:rPr>
                <a:t>اقدام فوري</a:t>
              </a:r>
            </a:p>
          </p:txBody>
        </p:sp>
        <p:sp>
          <p:nvSpPr>
            <p:cNvPr id="16433" name="WordArt 49"/>
            <p:cNvSpPr>
              <a:spLocks noChangeArrowheads="1" noChangeShapeType="1" noTextEdit="1"/>
            </p:cNvSpPr>
            <p:nvPr/>
          </p:nvSpPr>
          <p:spPr bwMode="auto">
            <a:xfrm>
              <a:off x="131" y="5289"/>
              <a:ext cx="720" cy="2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rtl="1"/>
              <a:r>
                <a:rPr lang="fa-IR" sz="3600" b="1" kern="10">
                  <a:solidFill>
                    <a:srgbClr val="FFFF00"/>
                  </a:solidFill>
                  <a:latin typeface="Arial"/>
                  <a:cs typeface="Arial"/>
                </a:rPr>
                <a:t>اقدام فوري</a:t>
              </a:r>
            </a:p>
          </p:txBody>
        </p:sp>
        <p:sp>
          <p:nvSpPr>
            <p:cNvPr id="16434" name="WordArt 50"/>
            <p:cNvSpPr>
              <a:spLocks noChangeArrowheads="1" noChangeShapeType="1" noTextEdit="1"/>
            </p:cNvSpPr>
            <p:nvPr/>
          </p:nvSpPr>
          <p:spPr bwMode="auto">
            <a:xfrm>
              <a:off x="555" y="2268"/>
              <a:ext cx="576" cy="432"/>
            </a:xfrm>
            <a:prstGeom prst="rect">
              <a:avLst/>
            </a:prstGeom>
          </p:spPr>
          <p:txBody>
            <a:bodyPr wrap="none" fromWordArt="1">
              <a:prstTxWarp prst="textSlantUp">
                <a:avLst>
                  <a:gd name="adj" fmla="val 29722"/>
                </a:avLst>
              </a:prstTxWarp>
            </a:bodyPr>
            <a:lstStyle/>
            <a:p>
              <a:pPr algn="ctr" rtl="1"/>
              <a:r>
                <a:rPr lang="fa-IR" sz="3600" b="1" kern="10">
                  <a:ln w="25400">
                    <a:solidFill>
                      <a:srgbClr val="000000"/>
                    </a:solidFill>
                    <a:round/>
                    <a:headEnd/>
                    <a:tailEnd/>
                  </a:ln>
                  <a:solidFill>
                    <a:srgbClr val="C0C0C0"/>
                  </a:solidFill>
                  <a:latin typeface="Arial"/>
                  <a:cs typeface="Arial"/>
                </a:rPr>
                <a:t>فوتي</a:t>
              </a:r>
            </a:p>
          </p:txBody>
        </p:sp>
        <p:sp>
          <p:nvSpPr>
            <p:cNvPr id="16435" name="Rectangle 51"/>
            <p:cNvSpPr>
              <a:spLocks noChangeArrowheads="1"/>
            </p:cNvSpPr>
            <p:nvPr/>
          </p:nvSpPr>
          <p:spPr bwMode="auto">
            <a:xfrm>
              <a:off x="51" y="396"/>
              <a:ext cx="1152" cy="576"/>
            </a:xfrm>
            <a:prstGeom prst="rect">
              <a:avLst/>
            </a:prstGeom>
            <a:solidFill>
              <a:srgbClr val="00FF00"/>
            </a:solidFill>
            <a:ln w="60325" cmpd="thickThin">
              <a:solidFill>
                <a:srgbClr val="000000"/>
              </a:solidFill>
              <a:prstDash val="lgDash"/>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36916" name="AutoShape 52"/>
            <p:cNvSpPr>
              <a:spLocks noChangeArrowheads="1"/>
            </p:cNvSpPr>
            <p:nvPr/>
          </p:nvSpPr>
          <p:spPr bwMode="auto">
            <a:xfrm>
              <a:off x="4377" y="5879"/>
              <a:ext cx="936" cy="432"/>
            </a:xfrm>
            <a:prstGeom prst="plaque">
              <a:avLst>
                <a:gd name="adj" fmla="val 16667"/>
              </a:avLst>
            </a:prstGeom>
            <a:solidFill>
              <a:srgbClr val="FFFF00"/>
            </a:solidFill>
            <a:ln w="38100" cmpd="dbl">
              <a:solidFill>
                <a:srgbClr val="FF0000"/>
              </a:solidFill>
              <a:miter lim="800000"/>
              <a:headEnd/>
              <a:tailEnd/>
            </a:ln>
            <a:effectLst>
              <a:outerShdw dist="35921" dir="2700000" algn="ctr" rotWithShape="0">
                <a:srgbClr val="808080"/>
              </a:outerShdw>
            </a:effectLst>
          </p:spPr>
          <p:txBody>
            <a:bodyPr/>
            <a:lstStyle/>
            <a:p>
              <a:pPr>
                <a:defRPr/>
              </a:pPr>
              <a:endParaRPr lang="fa-IR">
                <a:latin typeface="Arial" charset="0"/>
                <a:cs typeface="Arial" charset="0"/>
              </a:endParaRPr>
            </a:p>
          </p:txBody>
        </p:sp>
        <p:sp>
          <p:nvSpPr>
            <p:cNvPr id="16437" name="WordArt 53"/>
            <p:cNvSpPr>
              <a:spLocks noChangeArrowheads="1" noChangeShapeType="1" noTextEdit="1"/>
            </p:cNvSpPr>
            <p:nvPr/>
          </p:nvSpPr>
          <p:spPr bwMode="auto">
            <a:xfrm>
              <a:off x="4467" y="5933"/>
              <a:ext cx="792" cy="288"/>
            </a:xfrm>
            <a:prstGeom prst="rect">
              <a:avLst/>
            </a:prstGeom>
          </p:spPr>
          <p:txBody>
            <a:bodyPr wrap="none" fromWordArt="1">
              <a:prstTxWarp prst="textPlain">
                <a:avLst>
                  <a:gd name="adj" fmla="val 50000"/>
                </a:avLst>
              </a:prstTxWarp>
            </a:bodyPr>
            <a:lstStyle/>
            <a:p>
              <a:pPr algn="ctr" rtl="1"/>
              <a:r>
                <a:rPr lang="fa-IR" sz="3600" b="1" kern="10">
                  <a:ln w="9525">
                    <a:solidFill>
                      <a:srgbClr val="FF0000"/>
                    </a:solidFill>
                    <a:round/>
                    <a:headEnd/>
                    <a:tailEnd/>
                  </a:ln>
                  <a:solidFill>
                    <a:srgbClr val="FF9900"/>
                  </a:solidFill>
                  <a:effectLst>
                    <a:outerShdw dist="45791" dir="2021404" algn="ctr" rotWithShape="0">
                      <a:srgbClr val="C0C0C0"/>
                    </a:outerShdw>
                  </a:effectLst>
                  <a:latin typeface="Arial"/>
                  <a:cs typeface="Arial"/>
                </a:rPr>
                <a:t>اقدام تاخيري</a:t>
              </a:r>
            </a:p>
          </p:txBody>
        </p:sp>
        <p:sp>
          <p:nvSpPr>
            <p:cNvPr id="16438" name="WordArt 54"/>
            <p:cNvSpPr>
              <a:spLocks noChangeArrowheads="1" noChangeShapeType="1" noTextEdit="1"/>
            </p:cNvSpPr>
            <p:nvPr/>
          </p:nvSpPr>
          <p:spPr bwMode="auto">
            <a:xfrm>
              <a:off x="195" y="540"/>
              <a:ext cx="936" cy="360"/>
            </a:xfrm>
            <a:prstGeom prst="rect">
              <a:avLst/>
            </a:prstGeom>
          </p:spPr>
          <p:txBody>
            <a:bodyPr wrap="none" fromWordArt="1">
              <a:prstTxWarp prst="textPlain">
                <a:avLst>
                  <a:gd name="adj" fmla="val 50000"/>
                </a:avLst>
              </a:prstTxWarp>
            </a:bodyPr>
            <a:lstStyle/>
            <a:p>
              <a:pPr algn="ctr" rtl="1"/>
              <a:r>
                <a:rPr lang="fa-IR" sz="3600" b="1" kern="10">
                  <a:ln w="9525">
                    <a:solidFill>
                      <a:srgbClr val="000000"/>
                    </a:solidFill>
                    <a:round/>
                    <a:headEnd/>
                    <a:tailEnd/>
                  </a:ln>
                  <a:solidFill>
                    <a:srgbClr val="008000"/>
                  </a:solidFill>
                  <a:latin typeface="Arial"/>
                  <a:cs typeface="Arial"/>
                </a:rPr>
                <a:t> غيرحاد</a:t>
              </a:r>
            </a:p>
          </p:txBody>
        </p:sp>
        <p:sp>
          <p:nvSpPr>
            <p:cNvPr id="16439" name="Line 55"/>
            <p:cNvSpPr>
              <a:spLocks noChangeShapeType="1"/>
            </p:cNvSpPr>
            <p:nvPr/>
          </p:nvSpPr>
          <p:spPr bwMode="auto">
            <a:xfrm>
              <a:off x="3075" y="108"/>
              <a:ext cx="0" cy="21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16440" name="Line 56"/>
            <p:cNvSpPr>
              <a:spLocks noChangeShapeType="1"/>
            </p:cNvSpPr>
            <p:nvPr/>
          </p:nvSpPr>
          <p:spPr bwMode="auto">
            <a:xfrm>
              <a:off x="2499" y="324"/>
              <a:ext cx="1152"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16441" name="Line 57"/>
            <p:cNvSpPr>
              <a:spLocks noChangeShapeType="1"/>
            </p:cNvSpPr>
            <p:nvPr/>
          </p:nvSpPr>
          <p:spPr bwMode="auto">
            <a:xfrm>
              <a:off x="3651" y="324"/>
              <a:ext cx="0" cy="216"/>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42" name="Line 58"/>
            <p:cNvSpPr>
              <a:spLocks noChangeShapeType="1"/>
            </p:cNvSpPr>
            <p:nvPr/>
          </p:nvSpPr>
          <p:spPr bwMode="auto">
            <a:xfrm>
              <a:off x="2499" y="324"/>
              <a:ext cx="0" cy="216"/>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43" name="Line 59"/>
            <p:cNvSpPr>
              <a:spLocks noChangeShapeType="1"/>
            </p:cNvSpPr>
            <p:nvPr/>
          </p:nvSpPr>
          <p:spPr bwMode="auto">
            <a:xfrm>
              <a:off x="3651" y="828"/>
              <a:ext cx="0" cy="14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16444" name="Line 60"/>
            <p:cNvSpPr>
              <a:spLocks noChangeShapeType="1"/>
            </p:cNvSpPr>
            <p:nvPr/>
          </p:nvSpPr>
          <p:spPr bwMode="auto">
            <a:xfrm>
              <a:off x="3219" y="972"/>
              <a:ext cx="864"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16445" name="Line 61"/>
            <p:cNvSpPr>
              <a:spLocks noChangeShapeType="1"/>
            </p:cNvSpPr>
            <p:nvPr/>
          </p:nvSpPr>
          <p:spPr bwMode="auto">
            <a:xfrm>
              <a:off x="4083" y="972"/>
              <a:ext cx="0" cy="216"/>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46" name="Line 62"/>
            <p:cNvSpPr>
              <a:spLocks noChangeShapeType="1"/>
            </p:cNvSpPr>
            <p:nvPr/>
          </p:nvSpPr>
          <p:spPr bwMode="auto">
            <a:xfrm>
              <a:off x="3219" y="972"/>
              <a:ext cx="0" cy="216"/>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47" name="Line 63"/>
            <p:cNvSpPr>
              <a:spLocks noChangeShapeType="1"/>
            </p:cNvSpPr>
            <p:nvPr/>
          </p:nvSpPr>
          <p:spPr bwMode="auto">
            <a:xfrm>
              <a:off x="4155" y="1476"/>
              <a:ext cx="0" cy="216"/>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48" name="Line 64"/>
            <p:cNvSpPr>
              <a:spLocks noChangeShapeType="1"/>
            </p:cNvSpPr>
            <p:nvPr/>
          </p:nvSpPr>
          <p:spPr bwMode="auto">
            <a:xfrm>
              <a:off x="3219" y="1476"/>
              <a:ext cx="0" cy="108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49" name="Line 65"/>
            <p:cNvSpPr>
              <a:spLocks noChangeShapeType="1"/>
            </p:cNvSpPr>
            <p:nvPr/>
          </p:nvSpPr>
          <p:spPr bwMode="auto">
            <a:xfrm>
              <a:off x="4443" y="3564"/>
              <a:ext cx="0" cy="648"/>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50" name="Line 66"/>
            <p:cNvSpPr>
              <a:spLocks noChangeShapeType="1"/>
            </p:cNvSpPr>
            <p:nvPr/>
          </p:nvSpPr>
          <p:spPr bwMode="auto">
            <a:xfrm>
              <a:off x="4011" y="4068"/>
              <a:ext cx="0" cy="144"/>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51" name="Line 67"/>
            <p:cNvSpPr>
              <a:spLocks noChangeShapeType="1"/>
            </p:cNvSpPr>
            <p:nvPr/>
          </p:nvSpPr>
          <p:spPr bwMode="auto">
            <a:xfrm>
              <a:off x="3291" y="4068"/>
              <a:ext cx="720"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16452" name="Line 68"/>
            <p:cNvSpPr>
              <a:spLocks noChangeShapeType="1"/>
            </p:cNvSpPr>
            <p:nvPr/>
          </p:nvSpPr>
          <p:spPr bwMode="auto">
            <a:xfrm>
              <a:off x="3579" y="4716"/>
              <a:ext cx="1224"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16453" name="Line 69"/>
            <p:cNvSpPr>
              <a:spLocks noChangeShapeType="1"/>
            </p:cNvSpPr>
            <p:nvPr/>
          </p:nvSpPr>
          <p:spPr bwMode="auto">
            <a:xfrm>
              <a:off x="4803" y="4716"/>
              <a:ext cx="0" cy="216"/>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54" name="Line 70"/>
            <p:cNvSpPr>
              <a:spLocks noChangeShapeType="1"/>
            </p:cNvSpPr>
            <p:nvPr/>
          </p:nvSpPr>
          <p:spPr bwMode="auto">
            <a:xfrm>
              <a:off x="3219" y="2916"/>
              <a:ext cx="0" cy="7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16455" name="Line 71"/>
            <p:cNvSpPr>
              <a:spLocks noChangeShapeType="1"/>
            </p:cNvSpPr>
            <p:nvPr/>
          </p:nvSpPr>
          <p:spPr bwMode="auto">
            <a:xfrm>
              <a:off x="483" y="4860"/>
              <a:ext cx="0" cy="288"/>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56" name="Line 72"/>
            <p:cNvSpPr>
              <a:spLocks noChangeShapeType="1"/>
            </p:cNvSpPr>
            <p:nvPr/>
          </p:nvSpPr>
          <p:spPr bwMode="auto">
            <a:xfrm>
              <a:off x="4443" y="2988"/>
              <a:ext cx="0" cy="216"/>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57" name="Line 73"/>
            <p:cNvSpPr>
              <a:spLocks noChangeShapeType="1"/>
            </p:cNvSpPr>
            <p:nvPr/>
          </p:nvSpPr>
          <p:spPr bwMode="auto">
            <a:xfrm>
              <a:off x="3579" y="4716"/>
              <a:ext cx="0" cy="216"/>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58" name="Line 74"/>
            <p:cNvSpPr>
              <a:spLocks noChangeShapeType="1"/>
            </p:cNvSpPr>
            <p:nvPr/>
          </p:nvSpPr>
          <p:spPr bwMode="auto">
            <a:xfrm>
              <a:off x="2067" y="4068"/>
              <a:ext cx="144" cy="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59" name="Line 75"/>
            <p:cNvSpPr>
              <a:spLocks noChangeShapeType="1"/>
            </p:cNvSpPr>
            <p:nvPr/>
          </p:nvSpPr>
          <p:spPr bwMode="auto">
            <a:xfrm flipH="1">
              <a:off x="843" y="4068"/>
              <a:ext cx="144" cy="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60" name="Line 76"/>
            <p:cNvSpPr>
              <a:spLocks noChangeShapeType="1"/>
            </p:cNvSpPr>
            <p:nvPr/>
          </p:nvSpPr>
          <p:spPr bwMode="auto">
            <a:xfrm flipH="1">
              <a:off x="1563" y="2988"/>
              <a:ext cx="2880"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16461" name="Line 77"/>
            <p:cNvSpPr>
              <a:spLocks noChangeShapeType="1"/>
            </p:cNvSpPr>
            <p:nvPr/>
          </p:nvSpPr>
          <p:spPr bwMode="auto">
            <a:xfrm>
              <a:off x="1563" y="2988"/>
              <a:ext cx="0" cy="216"/>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62" name="Line 78"/>
            <p:cNvSpPr>
              <a:spLocks noChangeShapeType="1"/>
            </p:cNvSpPr>
            <p:nvPr/>
          </p:nvSpPr>
          <p:spPr bwMode="auto">
            <a:xfrm>
              <a:off x="483" y="4284"/>
              <a:ext cx="0" cy="216"/>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63" name="Line 79"/>
            <p:cNvSpPr>
              <a:spLocks noChangeShapeType="1"/>
            </p:cNvSpPr>
            <p:nvPr/>
          </p:nvSpPr>
          <p:spPr bwMode="auto">
            <a:xfrm>
              <a:off x="2211" y="2052"/>
              <a:ext cx="0" cy="144"/>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64" name="Line 80"/>
            <p:cNvSpPr>
              <a:spLocks noChangeShapeType="1"/>
            </p:cNvSpPr>
            <p:nvPr/>
          </p:nvSpPr>
          <p:spPr bwMode="auto">
            <a:xfrm>
              <a:off x="843" y="2052"/>
              <a:ext cx="0" cy="216"/>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65" name="Line 81"/>
            <p:cNvSpPr>
              <a:spLocks noChangeShapeType="1"/>
            </p:cNvSpPr>
            <p:nvPr/>
          </p:nvSpPr>
          <p:spPr bwMode="auto">
            <a:xfrm>
              <a:off x="1707" y="1476"/>
              <a:ext cx="0" cy="14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16466" name="Line 82"/>
            <p:cNvSpPr>
              <a:spLocks noChangeShapeType="1"/>
            </p:cNvSpPr>
            <p:nvPr/>
          </p:nvSpPr>
          <p:spPr bwMode="auto">
            <a:xfrm>
              <a:off x="843" y="1620"/>
              <a:ext cx="1368"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16467" name="Line 83"/>
            <p:cNvSpPr>
              <a:spLocks noChangeShapeType="1"/>
            </p:cNvSpPr>
            <p:nvPr/>
          </p:nvSpPr>
          <p:spPr bwMode="auto">
            <a:xfrm>
              <a:off x="843" y="1620"/>
              <a:ext cx="0" cy="144"/>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68" name="Line 84"/>
            <p:cNvSpPr>
              <a:spLocks noChangeShapeType="1"/>
            </p:cNvSpPr>
            <p:nvPr/>
          </p:nvSpPr>
          <p:spPr bwMode="auto">
            <a:xfrm>
              <a:off x="2211" y="1620"/>
              <a:ext cx="0" cy="144"/>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69" name="Line 85"/>
            <p:cNvSpPr>
              <a:spLocks noChangeShapeType="1"/>
            </p:cNvSpPr>
            <p:nvPr/>
          </p:nvSpPr>
          <p:spPr bwMode="auto">
            <a:xfrm>
              <a:off x="2499" y="828"/>
              <a:ext cx="0" cy="216"/>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16470" name="Line 86"/>
            <p:cNvSpPr>
              <a:spLocks noChangeShapeType="1"/>
            </p:cNvSpPr>
            <p:nvPr/>
          </p:nvSpPr>
          <p:spPr bwMode="auto">
            <a:xfrm flipH="1">
              <a:off x="1707" y="1044"/>
              <a:ext cx="792"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16471" name="Line 87"/>
            <p:cNvSpPr>
              <a:spLocks noChangeShapeType="1"/>
            </p:cNvSpPr>
            <p:nvPr/>
          </p:nvSpPr>
          <p:spPr bwMode="auto">
            <a:xfrm>
              <a:off x="1707" y="1044"/>
              <a:ext cx="0" cy="144"/>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72" name="Line 88"/>
            <p:cNvSpPr>
              <a:spLocks noChangeShapeType="1"/>
            </p:cNvSpPr>
            <p:nvPr/>
          </p:nvSpPr>
          <p:spPr bwMode="auto">
            <a:xfrm>
              <a:off x="3560" y="5607"/>
              <a:ext cx="0" cy="144"/>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73" name="WordArt 89"/>
            <p:cNvSpPr>
              <a:spLocks noChangeArrowheads="1" noChangeShapeType="1" noTextEdit="1"/>
            </p:cNvSpPr>
            <p:nvPr/>
          </p:nvSpPr>
          <p:spPr bwMode="auto">
            <a:xfrm>
              <a:off x="1059" y="-1116"/>
              <a:ext cx="3744" cy="360"/>
            </a:xfrm>
            <a:prstGeom prst="rect">
              <a:avLst/>
            </a:prstGeom>
          </p:spPr>
          <p:txBody>
            <a:bodyPr wrap="none" fromWordArt="1">
              <a:prstTxWarp prst="textPlain">
                <a:avLst>
                  <a:gd name="adj" fmla="val 50000"/>
                </a:avLst>
              </a:prstTxWarp>
            </a:bodyPr>
            <a:lstStyle/>
            <a:p>
              <a:pPr algn="ctr"/>
              <a:r>
                <a:rPr lang="en-US" sz="3600" b="1" kern="10">
                  <a:ln w="9525">
                    <a:solidFill>
                      <a:srgbClr val="000000"/>
                    </a:solidFill>
                    <a:round/>
                    <a:headEnd/>
                    <a:tailEnd/>
                  </a:ln>
                  <a:solidFill>
                    <a:srgbClr val="000000"/>
                  </a:solidFill>
                  <a:latin typeface="Times New Roman"/>
                  <a:cs typeface="Times New Roman"/>
                </a:rPr>
                <a:t>imple       riage        nd        apid      reatment</a:t>
              </a:r>
              <a:endParaRPr lang="fa-IR" sz="3600" b="1" kern="10">
                <a:ln w="9525">
                  <a:solidFill>
                    <a:srgbClr val="000000"/>
                  </a:solidFill>
                  <a:round/>
                  <a:headEnd/>
                  <a:tailEnd/>
                </a:ln>
                <a:solidFill>
                  <a:srgbClr val="000000"/>
                </a:solidFill>
                <a:latin typeface="Times New Roman"/>
                <a:cs typeface="Times New Roman"/>
              </a:endParaRPr>
            </a:p>
          </p:txBody>
        </p:sp>
        <p:sp>
          <p:nvSpPr>
            <p:cNvPr id="16474" name="WordArt 90"/>
            <p:cNvSpPr>
              <a:spLocks noChangeArrowheads="1" noChangeShapeType="1" noTextEdit="1"/>
            </p:cNvSpPr>
            <p:nvPr/>
          </p:nvSpPr>
          <p:spPr bwMode="auto">
            <a:xfrm>
              <a:off x="843" y="-1188"/>
              <a:ext cx="186" cy="360"/>
            </a:xfrm>
            <a:prstGeom prst="rect">
              <a:avLst/>
            </a:prstGeom>
          </p:spPr>
          <p:txBody>
            <a:bodyPr wrap="none" fromWordArt="1">
              <a:prstTxWarp prst="textPlain">
                <a:avLst>
                  <a:gd name="adj" fmla="val 50000"/>
                </a:avLst>
              </a:prstTxWarp>
            </a:bodyPr>
            <a:lstStyle/>
            <a:p>
              <a:pPr algn="ctr"/>
              <a:r>
                <a:rPr lang="en-US" sz="3600" b="1" kern="10">
                  <a:ln w="9525">
                    <a:solidFill>
                      <a:srgbClr val="000000"/>
                    </a:solidFill>
                    <a:round/>
                    <a:headEnd/>
                    <a:tailEnd/>
                  </a:ln>
                  <a:solidFill>
                    <a:srgbClr val="FF0000"/>
                  </a:solidFill>
                  <a:latin typeface="Times New Roman"/>
                  <a:cs typeface="Times New Roman"/>
                </a:rPr>
                <a:t>s</a:t>
              </a:r>
              <a:endParaRPr lang="fa-IR" sz="3600" b="1" kern="10">
                <a:ln w="9525">
                  <a:solidFill>
                    <a:srgbClr val="000000"/>
                  </a:solidFill>
                  <a:round/>
                  <a:headEnd/>
                  <a:tailEnd/>
                </a:ln>
                <a:solidFill>
                  <a:srgbClr val="FF0000"/>
                </a:solidFill>
                <a:latin typeface="Times New Roman"/>
                <a:cs typeface="Times New Roman"/>
              </a:endParaRPr>
            </a:p>
          </p:txBody>
        </p:sp>
        <p:sp>
          <p:nvSpPr>
            <p:cNvPr id="16475" name="WordArt 91"/>
            <p:cNvSpPr>
              <a:spLocks noChangeArrowheads="1" noChangeShapeType="1" noTextEdit="1"/>
            </p:cNvSpPr>
            <p:nvPr/>
          </p:nvSpPr>
          <p:spPr bwMode="auto">
            <a:xfrm>
              <a:off x="1635" y="-1188"/>
              <a:ext cx="288" cy="360"/>
            </a:xfrm>
            <a:prstGeom prst="rect">
              <a:avLst/>
            </a:prstGeom>
          </p:spPr>
          <p:txBody>
            <a:bodyPr wrap="none" fromWordArt="1">
              <a:prstTxWarp prst="textPlain">
                <a:avLst>
                  <a:gd name="adj" fmla="val 50000"/>
                </a:avLst>
              </a:prstTxWarp>
            </a:bodyPr>
            <a:lstStyle/>
            <a:p>
              <a:pPr algn="ctr"/>
              <a:r>
                <a:rPr lang="en-US" sz="3600" b="1" kern="10" dirty="0">
                  <a:ln w="9525">
                    <a:solidFill>
                      <a:srgbClr val="000000"/>
                    </a:solidFill>
                    <a:round/>
                    <a:headEnd/>
                    <a:tailEnd/>
                  </a:ln>
                  <a:solidFill>
                    <a:srgbClr val="FF0000"/>
                  </a:solidFill>
                  <a:latin typeface="Times New Roman"/>
                  <a:cs typeface="Times New Roman"/>
                </a:rPr>
                <a:t>T</a:t>
              </a:r>
              <a:endParaRPr lang="fa-IR" sz="3600" b="1" kern="10" dirty="0">
                <a:ln w="9525">
                  <a:solidFill>
                    <a:srgbClr val="000000"/>
                  </a:solidFill>
                  <a:round/>
                  <a:headEnd/>
                  <a:tailEnd/>
                </a:ln>
                <a:solidFill>
                  <a:srgbClr val="FF0000"/>
                </a:solidFill>
                <a:latin typeface="Times New Roman"/>
                <a:cs typeface="Times New Roman"/>
              </a:endParaRPr>
            </a:p>
          </p:txBody>
        </p:sp>
        <p:sp>
          <p:nvSpPr>
            <p:cNvPr id="16476" name="WordArt 92"/>
            <p:cNvSpPr>
              <a:spLocks noChangeArrowheads="1" noChangeShapeType="1" noTextEdit="1"/>
            </p:cNvSpPr>
            <p:nvPr/>
          </p:nvSpPr>
          <p:spPr bwMode="auto">
            <a:xfrm>
              <a:off x="3795" y="-1188"/>
              <a:ext cx="288" cy="360"/>
            </a:xfrm>
            <a:prstGeom prst="rect">
              <a:avLst/>
            </a:prstGeom>
          </p:spPr>
          <p:txBody>
            <a:bodyPr wrap="none" fromWordArt="1">
              <a:prstTxWarp prst="textPlain">
                <a:avLst>
                  <a:gd name="adj" fmla="val 50000"/>
                </a:avLst>
              </a:prstTxWarp>
            </a:bodyPr>
            <a:lstStyle/>
            <a:p>
              <a:pPr algn="ctr"/>
              <a:r>
                <a:rPr lang="en-US" sz="3600" b="1" kern="10">
                  <a:ln w="9525">
                    <a:solidFill>
                      <a:srgbClr val="000000"/>
                    </a:solidFill>
                    <a:round/>
                    <a:headEnd/>
                    <a:tailEnd/>
                  </a:ln>
                  <a:solidFill>
                    <a:srgbClr val="FF0000"/>
                  </a:solidFill>
                  <a:latin typeface="Times New Roman"/>
                  <a:cs typeface="Times New Roman"/>
                </a:rPr>
                <a:t>T</a:t>
              </a:r>
              <a:endParaRPr lang="fa-IR" sz="3600" b="1" kern="10">
                <a:ln w="9525">
                  <a:solidFill>
                    <a:srgbClr val="000000"/>
                  </a:solidFill>
                  <a:round/>
                  <a:headEnd/>
                  <a:tailEnd/>
                </a:ln>
                <a:solidFill>
                  <a:srgbClr val="FF0000"/>
                </a:solidFill>
                <a:latin typeface="Times New Roman"/>
                <a:cs typeface="Times New Roman"/>
              </a:endParaRPr>
            </a:p>
          </p:txBody>
        </p:sp>
        <p:sp>
          <p:nvSpPr>
            <p:cNvPr id="16477" name="WordArt 93"/>
            <p:cNvSpPr>
              <a:spLocks noChangeArrowheads="1" noChangeShapeType="1" noTextEdit="1"/>
            </p:cNvSpPr>
            <p:nvPr/>
          </p:nvSpPr>
          <p:spPr bwMode="auto">
            <a:xfrm>
              <a:off x="3075" y="-1188"/>
              <a:ext cx="288" cy="360"/>
            </a:xfrm>
            <a:prstGeom prst="rect">
              <a:avLst/>
            </a:prstGeom>
          </p:spPr>
          <p:txBody>
            <a:bodyPr wrap="none" fromWordArt="1">
              <a:prstTxWarp prst="textPlain">
                <a:avLst>
                  <a:gd name="adj" fmla="val 50000"/>
                </a:avLst>
              </a:prstTxWarp>
            </a:bodyPr>
            <a:lstStyle/>
            <a:p>
              <a:pPr algn="ctr"/>
              <a:r>
                <a:rPr lang="en-US" sz="3600" b="1" kern="10">
                  <a:ln w="9525">
                    <a:solidFill>
                      <a:srgbClr val="000000"/>
                    </a:solidFill>
                    <a:round/>
                    <a:headEnd/>
                    <a:tailEnd/>
                  </a:ln>
                  <a:solidFill>
                    <a:srgbClr val="FF0000"/>
                  </a:solidFill>
                  <a:latin typeface="Times New Roman"/>
                  <a:cs typeface="Times New Roman"/>
                </a:rPr>
                <a:t>R</a:t>
              </a:r>
              <a:endParaRPr lang="fa-IR" sz="3600" b="1" kern="10">
                <a:ln w="9525">
                  <a:solidFill>
                    <a:srgbClr val="000000"/>
                  </a:solidFill>
                  <a:round/>
                  <a:headEnd/>
                  <a:tailEnd/>
                </a:ln>
                <a:solidFill>
                  <a:srgbClr val="FF0000"/>
                </a:solidFill>
                <a:latin typeface="Times New Roman"/>
                <a:cs typeface="Times New Roman"/>
              </a:endParaRPr>
            </a:p>
          </p:txBody>
        </p:sp>
        <p:sp>
          <p:nvSpPr>
            <p:cNvPr id="16478" name="WordArt 94"/>
            <p:cNvSpPr>
              <a:spLocks noChangeArrowheads="1" noChangeShapeType="1" noTextEdit="1"/>
            </p:cNvSpPr>
            <p:nvPr/>
          </p:nvSpPr>
          <p:spPr bwMode="auto">
            <a:xfrm>
              <a:off x="2427" y="-1188"/>
              <a:ext cx="288" cy="360"/>
            </a:xfrm>
            <a:prstGeom prst="rect">
              <a:avLst/>
            </a:prstGeom>
          </p:spPr>
          <p:txBody>
            <a:bodyPr wrap="none" fromWordArt="1">
              <a:prstTxWarp prst="textPlain">
                <a:avLst>
                  <a:gd name="adj" fmla="val 50000"/>
                </a:avLst>
              </a:prstTxWarp>
            </a:bodyPr>
            <a:lstStyle/>
            <a:p>
              <a:pPr algn="ctr"/>
              <a:r>
                <a:rPr lang="en-US" sz="3600" b="1" kern="10" dirty="0">
                  <a:ln w="9525">
                    <a:solidFill>
                      <a:srgbClr val="000000"/>
                    </a:solidFill>
                    <a:round/>
                    <a:headEnd/>
                    <a:tailEnd/>
                  </a:ln>
                  <a:solidFill>
                    <a:srgbClr val="FF0000"/>
                  </a:solidFill>
                  <a:latin typeface="Times New Roman"/>
                  <a:cs typeface="Times New Roman"/>
                </a:rPr>
                <a:t>A</a:t>
              </a:r>
              <a:endParaRPr lang="fa-IR" sz="3600" b="1" kern="10" dirty="0">
                <a:ln w="9525">
                  <a:solidFill>
                    <a:srgbClr val="000000"/>
                  </a:solidFill>
                  <a:round/>
                  <a:headEnd/>
                  <a:tailEnd/>
                </a:ln>
                <a:solidFill>
                  <a:srgbClr val="FF0000"/>
                </a:solidFill>
                <a:latin typeface="Times New Roman"/>
                <a:cs typeface="Times New Roman"/>
              </a:endParaRPr>
            </a:p>
          </p:txBody>
        </p:sp>
        <p:sp>
          <p:nvSpPr>
            <p:cNvPr id="16479" name="WordArt 95"/>
            <p:cNvSpPr>
              <a:spLocks noChangeArrowheads="1" noChangeShapeType="1" noTextEdit="1"/>
            </p:cNvSpPr>
            <p:nvPr/>
          </p:nvSpPr>
          <p:spPr bwMode="auto">
            <a:xfrm>
              <a:off x="1059" y="3276"/>
              <a:ext cx="936" cy="360"/>
            </a:xfrm>
            <a:prstGeom prst="rect">
              <a:avLst/>
            </a:prstGeom>
          </p:spPr>
          <p:txBody>
            <a:bodyPr wrap="none" fromWordArt="1">
              <a:prstTxWarp prst="textPlain">
                <a:avLst>
                  <a:gd name="adj" fmla="val 50000"/>
                </a:avLst>
              </a:prstTxWarp>
            </a:bodyPr>
            <a:lstStyle/>
            <a:p>
              <a:pPr algn="ctr" rtl="1"/>
              <a:r>
                <a:rPr lang="fa-IR" sz="3600" b="1" kern="10">
                  <a:ln w="9525">
                    <a:solidFill>
                      <a:srgbClr val="000000"/>
                    </a:solidFill>
                    <a:round/>
                    <a:headEnd/>
                    <a:tailEnd/>
                  </a:ln>
                  <a:solidFill>
                    <a:srgbClr val="000000"/>
                  </a:solidFill>
                  <a:latin typeface="Arial"/>
                  <a:cs typeface="Arial"/>
                </a:rPr>
                <a:t>نبض راديال ندارد</a:t>
              </a:r>
            </a:p>
            <a:p>
              <a:pPr algn="ctr" rtl="1"/>
              <a:r>
                <a:rPr lang="fa-IR" sz="3600" b="1" kern="10">
                  <a:ln w="9525">
                    <a:solidFill>
                      <a:srgbClr val="000000"/>
                    </a:solidFill>
                    <a:round/>
                    <a:headEnd/>
                    <a:tailEnd/>
                  </a:ln>
                  <a:solidFill>
                    <a:srgbClr val="000000"/>
                  </a:solidFill>
                  <a:latin typeface="Arial"/>
                  <a:cs typeface="Arial"/>
                </a:rPr>
                <a:t>يا</a:t>
              </a:r>
            </a:p>
          </p:txBody>
        </p:sp>
        <p:sp>
          <p:nvSpPr>
            <p:cNvPr id="16480" name="WordArt 96"/>
            <p:cNvSpPr>
              <a:spLocks noChangeArrowheads="1" noChangeShapeType="1" noTextEdit="1"/>
            </p:cNvSpPr>
            <p:nvPr/>
          </p:nvSpPr>
          <p:spPr bwMode="auto">
            <a:xfrm>
              <a:off x="4011" y="3276"/>
              <a:ext cx="864" cy="144"/>
            </a:xfrm>
            <a:prstGeom prst="rect">
              <a:avLst/>
            </a:prstGeom>
          </p:spPr>
          <p:txBody>
            <a:bodyPr wrap="none" fromWordArt="1">
              <a:prstTxWarp prst="textPlain">
                <a:avLst>
                  <a:gd name="adj" fmla="val 50000"/>
                </a:avLst>
              </a:prstTxWarp>
            </a:bodyPr>
            <a:lstStyle/>
            <a:p>
              <a:pPr algn="ctr" rtl="1"/>
              <a:r>
                <a:rPr lang="fa-IR" sz="3600" b="1" kern="10">
                  <a:ln w="9525">
                    <a:solidFill>
                      <a:srgbClr val="000000"/>
                    </a:solidFill>
                    <a:round/>
                    <a:headEnd/>
                    <a:tailEnd/>
                  </a:ln>
                  <a:solidFill>
                    <a:srgbClr val="000000"/>
                  </a:solidFill>
                  <a:latin typeface="Arial"/>
                  <a:cs typeface="Arial"/>
                </a:rPr>
                <a:t>نبض راديال دارد</a:t>
              </a:r>
            </a:p>
          </p:txBody>
        </p:sp>
        <p:sp>
          <p:nvSpPr>
            <p:cNvPr id="16481" name="WordArt 97"/>
            <p:cNvSpPr>
              <a:spLocks noChangeArrowheads="1" noChangeShapeType="1" noTextEdit="1"/>
            </p:cNvSpPr>
            <p:nvPr/>
          </p:nvSpPr>
          <p:spPr bwMode="auto">
            <a:xfrm>
              <a:off x="1610" y="-1559"/>
              <a:ext cx="1872" cy="216"/>
            </a:xfrm>
            <a:prstGeom prst="rect">
              <a:avLst/>
            </a:prstGeom>
          </p:spPr>
          <p:txBody>
            <a:bodyPr wrap="none" fromWordArt="1">
              <a:prstTxWarp prst="textPlain">
                <a:avLst>
                  <a:gd name="adj" fmla="val 50000"/>
                </a:avLst>
              </a:prstTxWarp>
            </a:bodyPr>
            <a:lstStyle/>
            <a:p>
              <a:pPr algn="ctr" rtl="1"/>
              <a:r>
                <a:rPr lang="fa-IR" sz="3600" b="1" kern="10">
                  <a:ln w="9525">
                    <a:solidFill>
                      <a:srgbClr val="000000"/>
                    </a:solidFill>
                    <a:round/>
                    <a:headEnd/>
                    <a:tailEnd/>
                  </a:ln>
                  <a:solidFill>
                    <a:srgbClr val="FF0000"/>
                  </a:solidFill>
                  <a:latin typeface="Arial"/>
                  <a:cs typeface="Arial"/>
                </a:rPr>
                <a:t>(درحوادثي كه مصدومين زيادي دارد)</a:t>
              </a:r>
            </a:p>
          </p:txBody>
        </p:sp>
        <p:sp>
          <p:nvSpPr>
            <p:cNvPr id="16482" name="WordArt 98"/>
            <p:cNvSpPr>
              <a:spLocks noChangeArrowheads="1" noChangeShapeType="1" noTextEdit="1"/>
            </p:cNvSpPr>
            <p:nvPr/>
          </p:nvSpPr>
          <p:spPr bwMode="auto">
            <a:xfrm>
              <a:off x="1059" y="4212"/>
              <a:ext cx="936" cy="80"/>
            </a:xfrm>
            <a:prstGeom prst="rect">
              <a:avLst/>
            </a:prstGeom>
          </p:spPr>
          <p:txBody>
            <a:bodyPr wrap="none" fromWordArt="1">
              <a:prstTxWarp prst="textPlain">
                <a:avLst>
                  <a:gd name="adj" fmla="val 50000"/>
                </a:avLst>
              </a:prstTxWarp>
            </a:bodyPr>
            <a:lstStyle/>
            <a:p>
              <a:pPr algn="ctr"/>
              <a:r>
                <a:rPr lang="en-US" sz="3600" kern="10">
                  <a:ln w="9525">
                    <a:solidFill>
                      <a:srgbClr val="000000"/>
                    </a:solidFill>
                    <a:round/>
                    <a:headEnd/>
                    <a:tailEnd/>
                  </a:ln>
                  <a:solidFill>
                    <a:srgbClr val="000000"/>
                  </a:solidFill>
                  <a:latin typeface="Times New Roman"/>
                  <a:cs typeface="Times New Roman"/>
                </a:rPr>
                <a:t>BLANCH TEST</a:t>
              </a:r>
              <a:endParaRPr lang="fa-IR" sz="3600" kern="10">
                <a:ln w="9525">
                  <a:solidFill>
                    <a:srgbClr val="000000"/>
                  </a:solidFill>
                  <a:round/>
                  <a:headEnd/>
                  <a:tailEnd/>
                </a:ln>
                <a:solidFill>
                  <a:srgbClr val="000000"/>
                </a:solidFill>
                <a:latin typeface="Times New Roman"/>
                <a:cs typeface="Times New Roman"/>
              </a:endParaRPr>
            </a:p>
          </p:txBody>
        </p:sp>
        <p:sp>
          <p:nvSpPr>
            <p:cNvPr id="16483" name="WordArt 99"/>
            <p:cNvSpPr>
              <a:spLocks noChangeArrowheads="1" noChangeShapeType="1" noTextEdit="1"/>
            </p:cNvSpPr>
            <p:nvPr/>
          </p:nvSpPr>
          <p:spPr bwMode="auto">
            <a:xfrm>
              <a:off x="1203" y="3996"/>
              <a:ext cx="698" cy="144"/>
            </a:xfrm>
            <a:prstGeom prst="rect">
              <a:avLst/>
            </a:prstGeom>
          </p:spPr>
          <p:txBody>
            <a:bodyPr wrap="none" fromWordArt="1">
              <a:prstTxWarp prst="textPlain">
                <a:avLst>
                  <a:gd name="adj" fmla="val 50000"/>
                </a:avLst>
              </a:prstTxWarp>
            </a:bodyPr>
            <a:lstStyle/>
            <a:p>
              <a:pPr algn="ctr" rtl="1"/>
              <a:r>
                <a:rPr lang="fa-IR" sz="3600" b="1" kern="10">
                  <a:ln w="9525">
                    <a:solidFill>
                      <a:srgbClr val="000000"/>
                    </a:solidFill>
                    <a:round/>
                    <a:headEnd/>
                    <a:tailEnd/>
                  </a:ln>
                  <a:solidFill>
                    <a:srgbClr val="FF6600"/>
                  </a:solidFill>
                  <a:latin typeface="Arial"/>
                  <a:cs typeface="Arial"/>
                </a:rPr>
                <a:t>(بسترناخن)</a:t>
              </a:r>
            </a:p>
          </p:txBody>
        </p:sp>
        <p:sp>
          <p:nvSpPr>
            <p:cNvPr id="16485" name="Line 101"/>
            <p:cNvSpPr>
              <a:spLocks noChangeShapeType="1"/>
            </p:cNvSpPr>
            <p:nvPr/>
          </p:nvSpPr>
          <p:spPr bwMode="auto">
            <a:xfrm>
              <a:off x="4227" y="4572"/>
              <a:ext cx="0" cy="144"/>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fa-IR"/>
            </a:p>
          </p:txBody>
        </p:sp>
        <p:sp>
          <p:nvSpPr>
            <p:cNvPr id="16486" name="Line 102"/>
            <p:cNvSpPr>
              <a:spLocks noChangeShapeType="1"/>
            </p:cNvSpPr>
            <p:nvPr/>
          </p:nvSpPr>
          <p:spPr bwMode="auto">
            <a:xfrm>
              <a:off x="4803" y="5580"/>
              <a:ext cx="0" cy="288"/>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a-IR"/>
            </a:p>
          </p:txBody>
        </p:sp>
        <p:sp>
          <p:nvSpPr>
            <p:cNvPr id="16487" name="Rectangle 103"/>
            <p:cNvSpPr>
              <a:spLocks noChangeArrowheads="1"/>
            </p:cNvSpPr>
            <p:nvPr/>
          </p:nvSpPr>
          <p:spPr bwMode="auto">
            <a:xfrm>
              <a:off x="5012" y="-2596"/>
              <a:ext cx="184" cy="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algn="r" rtl="1" eaLnBrk="1" hangingPunct="1"/>
              <a:endParaRPr lang="fa-IR" altLang="fa-IR"/>
            </a:p>
          </p:txBody>
        </p:sp>
        <p:sp>
          <p:nvSpPr>
            <p:cNvPr id="16488" name="Rectangle 104"/>
            <p:cNvSpPr>
              <a:spLocks noChangeArrowheads="1"/>
            </p:cNvSpPr>
            <p:nvPr/>
          </p:nvSpPr>
          <p:spPr bwMode="auto">
            <a:xfrm>
              <a:off x="-632" y="-2672"/>
              <a:ext cx="184" cy="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rtl="1" eaLnBrk="1" hangingPunct="1"/>
              <a:br>
                <a:rPr lang="en-US" altLang="fa-IR"/>
              </a:br>
              <a:endParaRPr lang="en-US" altLang="fa-IR"/>
            </a:p>
            <a:p>
              <a:endParaRPr lang="en-US" altLang="fa-IR"/>
            </a:p>
          </p:txBody>
        </p:sp>
        <p:sp>
          <p:nvSpPr>
            <p:cNvPr id="16489" name="Rectangle 105"/>
            <p:cNvSpPr>
              <a:spLocks noChangeArrowheads="1"/>
            </p:cNvSpPr>
            <p:nvPr/>
          </p:nvSpPr>
          <p:spPr bwMode="auto">
            <a:xfrm>
              <a:off x="-597" y="-1778"/>
              <a:ext cx="0" cy="0"/>
            </a:xfrm>
            <a:prstGeom prst="rect">
              <a:avLst/>
            </a:prstGeom>
            <a:solidFill>
              <a:schemeClr val="accent1"/>
            </a:solidFill>
            <a:ln w="9525">
              <a:solidFill>
                <a:schemeClr val="tx1"/>
              </a:solidFill>
              <a:miter lim="800000"/>
              <a:headEnd/>
              <a:tailEnd/>
            </a:ln>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fa-IR" altLang="fa-IR"/>
            </a:p>
          </p:txBody>
        </p:sp>
        <p:sp>
          <p:nvSpPr>
            <p:cNvPr id="16490" name="Rectangle 106"/>
            <p:cNvSpPr>
              <a:spLocks noChangeArrowheads="1"/>
            </p:cNvSpPr>
            <p:nvPr/>
          </p:nvSpPr>
          <p:spPr bwMode="auto">
            <a:xfrm>
              <a:off x="5012" y="-1187"/>
              <a:ext cx="184" cy="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algn="l" rtl="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algn="l" rtl="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algn="l" rtl="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algn="l" rtl="0" eaLnBrk="0" fontAlgn="base" hangingPunct="0">
                <a:spcBef>
                  <a:spcPct val="0"/>
                </a:spcBef>
                <a:spcAft>
                  <a:spcPct val="0"/>
                </a:spcAft>
                <a:defRPr>
                  <a:solidFill>
                    <a:schemeClr val="tx1"/>
                  </a:solidFill>
                  <a:latin typeface="Arial" pitchFamily="34" charset="0"/>
                  <a:cs typeface="Arial" pitchFamily="34" charset="0"/>
                </a:defRPr>
              </a:lvl9pPr>
            </a:lstStyle>
            <a:p>
              <a:pPr algn="r" rtl="1" eaLnBrk="1" hangingPunct="1"/>
              <a:endParaRPr lang="fa-IR" altLang="fa-IR"/>
            </a:p>
          </p:txBody>
        </p:sp>
      </p:grpSp>
    </p:spTree>
    <p:extLst>
      <p:ext uri="{BB962C8B-B14F-4D97-AF65-F5344CB8AC3E}">
        <p14:creationId xmlns:p14="http://schemas.microsoft.com/office/powerpoint/2010/main" val="2839683202"/>
      </p:ext>
    </p:extLst>
  </p:cSld>
  <p:clrMapOvr>
    <a:masterClrMapping/>
  </p:clrMapOvr>
  <p:transition>
    <p:strips/>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Rectangle 4"/>
          <p:cNvSpPr>
            <a:spLocks noChangeArrowheads="1"/>
          </p:cNvSpPr>
          <p:nvPr/>
        </p:nvSpPr>
        <p:spPr bwMode="auto">
          <a:xfrm>
            <a:off x="6172200" y="533400"/>
            <a:ext cx="2057400" cy="457200"/>
          </a:xfrm>
          <a:prstGeom prst="rect">
            <a:avLst/>
          </a:prstGeom>
          <a:gradFill rotWithShape="1">
            <a:gsLst>
              <a:gs pos="0">
                <a:schemeClr val="accent1"/>
              </a:gs>
              <a:gs pos="50000">
                <a:schemeClr val="bg1"/>
              </a:gs>
              <a:gs pos="100000">
                <a:schemeClr val="accent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cs typeface="B Koodak" pitchFamily="2" charset="-78"/>
              </a:rPr>
              <a:t>آیا مصدوم راه می رود؟</a:t>
            </a:r>
            <a:endParaRPr lang="en-US">
              <a:cs typeface="B Koodak" pitchFamily="2" charset="-78"/>
            </a:endParaRPr>
          </a:p>
        </p:txBody>
      </p:sp>
      <p:sp>
        <p:nvSpPr>
          <p:cNvPr id="88069" name="Oval 5"/>
          <p:cNvSpPr>
            <a:spLocks noChangeArrowheads="1"/>
          </p:cNvSpPr>
          <p:nvPr/>
        </p:nvSpPr>
        <p:spPr bwMode="auto">
          <a:xfrm>
            <a:off x="3581400" y="533400"/>
            <a:ext cx="1828800" cy="533400"/>
          </a:xfrm>
          <a:prstGeom prst="ellipse">
            <a:avLst/>
          </a:prstGeom>
          <a:gradFill rotWithShape="1">
            <a:gsLst>
              <a:gs pos="0">
                <a:schemeClr val="bg1"/>
              </a:gs>
              <a:gs pos="100000">
                <a:srgbClr val="00FF00"/>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cs typeface="B Koodak" pitchFamily="2" charset="-78"/>
              </a:rPr>
              <a:t>فوریت سبز</a:t>
            </a:r>
            <a:endParaRPr lang="en-US">
              <a:cs typeface="B Koodak" pitchFamily="2" charset="-78"/>
            </a:endParaRPr>
          </a:p>
        </p:txBody>
      </p:sp>
      <p:sp>
        <p:nvSpPr>
          <p:cNvPr id="88070" name="Oval 6"/>
          <p:cNvSpPr>
            <a:spLocks noChangeArrowheads="1"/>
          </p:cNvSpPr>
          <p:nvPr/>
        </p:nvSpPr>
        <p:spPr bwMode="auto">
          <a:xfrm>
            <a:off x="7086600" y="1143000"/>
            <a:ext cx="381000" cy="381000"/>
          </a:xfrm>
          <a:prstGeom prst="ellipse">
            <a:avLst/>
          </a:prstGeom>
          <a:gradFill rotWithShape="1">
            <a:gsLst>
              <a:gs pos="0">
                <a:schemeClr val="bg1"/>
              </a:gs>
              <a:gs pos="100000">
                <a:srgbClr val="669900"/>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solidFill>
                  <a:schemeClr val="accent2"/>
                </a:solidFill>
                <a:cs typeface="B Koodak" pitchFamily="2" charset="-78"/>
              </a:rPr>
              <a:t>خیر</a:t>
            </a:r>
            <a:endParaRPr lang="en-US">
              <a:solidFill>
                <a:schemeClr val="accent2"/>
              </a:solidFill>
              <a:cs typeface="B Koodak" pitchFamily="2" charset="-78"/>
            </a:endParaRPr>
          </a:p>
        </p:txBody>
      </p:sp>
      <p:sp>
        <p:nvSpPr>
          <p:cNvPr id="88071" name="Rectangle 7"/>
          <p:cNvSpPr>
            <a:spLocks noChangeArrowheads="1"/>
          </p:cNvSpPr>
          <p:nvPr/>
        </p:nvSpPr>
        <p:spPr bwMode="auto">
          <a:xfrm>
            <a:off x="6324600" y="1676400"/>
            <a:ext cx="1828800" cy="381000"/>
          </a:xfrm>
          <a:prstGeom prst="rect">
            <a:avLst/>
          </a:prstGeom>
          <a:gradFill rotWithShape="1">
            <a:gsLst>
              <a:gs pos="0">
                <a:schemeClr val="accent1"/>
              </a:gs>
              <a:gs pos="50000">
                <a:schemeClr val="bg1"/>
              </a:gs>
              <a:gs pos="100000">
                <a:schemeClr val="accent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cs typeface="B Koodak" pitchFamily="2" charset="-78"/>
              </a:rPr>
              <a:t>آیا نفس می کشد؟</a:t>
            </a:r>
            <a:endParaRPr lang="en-US">
              <a:cs typeface="B Koodak" pitchFamily="2" charset="-78"/>
            </a:endParaRPr>
          </a:p>
        </p:txBody>
      </p:sp>
      <p:sp>
        <p:nvSpPr>
          <p:cNvPr id="88073" name="Oval 9"/>
          <p:cNvSpPr>
            <a:spLocks noChangeArrowheads="1"/>
          </p:cNvSpPr>
          <p:nvPr/>
        </p:nvSpPr>
        <p:spPr bwMode="auto">
          <a:xfrm>
            <a:off x="5638800" y="1752600"/>
            <a:ext cx="381000" cy="381000"/>
          </a:xfrm>
          <a:prstGeom prst="ellipse">
            <a:avLst/>
          </a:prstGeom>
          <a:gradFill rotWithShape="1">
            <a:gsLst>
              <a:gs pos="0">
                <a:schemeClr val="bg1"/>
              </a:gs>
              <a:gs pos="100000">
                <a:srgbClr val="669900"/>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solidFill>
                  <a:srgbClr val="000099"/>
                </a:solidFill>
                <a:cs typeface="B Koodak" pitchFamily="2" charset="-78"/>
              </a:rPr>
              <a:t>خیر</a:t>
            </a:r>
            <a:endParaRPr lang="en-US">
              <a:solidFill>
                <a:srgbClr val="000099"/>
              </a:solidFill>
              <a:cs typeface="B Koodak" pitchFamily="2" charset="-78"/>
            </a:endParaRPr>
          </a:p>
        </p:txBody>
      </p:sp>
      <p:sp>
        <p:nvSpPr>
          <p:cNvPr id="88074" name="Oval 10"/>
          <p:cNvSpPr>
            <a:spLocks noChangeArrowheads="1"/>
          </p:cNvSpPr>
          <p:nvPr/>
        </p:nvSpPr>
        <p:spPr bwMode="auto">
          <a:xfrm>
            <a:off x="7086600" y="2209800"/>
            <a:ext cx="381000" cy="381000"/>
          </a:xfrm>
          <a:prstGeom prst="ellipse">
            <a:avLst/>
          </a:prstGeom>
          <a:gradFill rotWithShape="1">
            <a:gsLst>
              <a:gs pos="0">
                <a:srgbClr val="FF66FF"/>
              </a:gs>
              <a:gs pos="50000">
                <a:schemeClr val="bg1"/>
              </a:gs>
              <a:gs pos="100000">
                <a:srgbClr val="FF66FF"/>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solidFill>
                  <a:srgbClr val="800000"/>
                </a:solidFill>
                <a:cs typeface="B Koodak" pitchFamily="2" charset="-78"/>
              </a:rPr>
              <a:t>بله</a:t>
            </a:r>
            <a:endParaRPr lang="en-US">
              <a:solidFill>
                <a:srgbClr val="800000"/>
              </a:solidFill>
              <a:cs typeface="B Koodak" pitchFamily="2" charset="-78"/>
            </a:endParaRPr>
          </a:p>
        </p:txBody>
      </p:sp>
      <p:sp>
        <p:nvSpPr>
          <p:cNvPr id="88075" name="Rectangle 11"/>
          <p:cNvSpPr>
            <a:spLocks noChangeArrowheads="1"/>
          </p:cNvSpPr>
          <p:nvPr/>
        </p:nvSpPr>
        <p:spPr bwMode="auto">
          <a:xfrm>
            <a:off x="3657600" y="1752600"/>
            <a:ext cx="1752600" cy="381000"/>
          </a:xfrm>
          <a:prstGeom prst="rect">
            <a:avLst/>
          </a:prstGeom>
          <a:gradFill rotWithShape="1">
            <a:gsLst>
              <a:gs pos="0">
                <a:schemeClr val="accent1"/>
              </a:gs>
              <a:gs pos="50000">
                <a:schemeClr val="bg1"/>
              </a:gs>
              <a:gs pos="100000">
                <a:schemeClr val="accent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cs typeface="B Koodak" pitchFamily="2" charset="-78"/>
              </a:rPr>
              <a:t>باز کردن راه هوایی</a:t>
            </a:r>
            <a:endParaRPr lang="en-US">
              <a:cs typeface="B Koodak" pitchFamily="2" charset="-78"/>
            </a:endParaRPr>
          </a:p>
        </p:txBody>
      </p:sp>
      <p:sp>
        <p:nvSpPr>
          <p:cNvPr id="88076" name="Rectangle 12"/>
          <p:cNvSpPr>
            <a:spLocks noChangeArrowheads="1"/>
          </p:cNvSpPr>
          <p:nvPr/>
        </p:nvSpPr>
        <p:spPr bwMode="auto">
          <a:xfrm>
            <a:off x="1752600" y="1752600"/>
            <a:ext cx="1752600" cy="381000"/>
          </a:xfrm>
          <a:prstGeom prst="rect">
            <a:avLst/>
          </a:prstGeom>
          <a:gradFill rotWithShape="1">
            <a:gsLst>
              <a:gs pos="0">
                <a:schemeClr val="accent1"/>
              </a:gs>
              <a:gs pos="50000">
                <a:schemeClr val="bg1"/>
              </a:gs>
              <a:gs pos="100000">
                <a:schemeClr val="accent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cs typeface="B Koodak" pitchFamily="2" charset="-78"/>
              </a:rPr>
              <a:t>آیا تنفس برقرار است؟</a:t>
            </a:r>
            <a:endParaRPr lang="en-US">
              <a:cs typeface="B Koodak" pitchFamily="2" charset="-78"/>
            </a:endParaRPr>
          </a:p>
        </p:txBody>
      </p:sp>
      <p:sp>
        <p:nvSpPr>
          <p:cNvPr id="88077" name="Oval 13"/>
          <p:cNvSpPr>
            <a:spLocks noChangeArrowheads="1"/>
          </p:cNvSpPr>
          <p:nvPr/>
        </p:nvSpPr>
        <p:spPr bwMode="auto">
          <a:xfrm>
            <a:off x="1219200" y="1752600"/>
            <a:ext cx="381000" cy="381000"/>
          </a:xfrm>
          <a:prstGeom prst="ellipse">
            <a:avLst/>
          </a:prstGeom>
          <a:gradFill rotWithShape="1">
            <a:gsLst>
              <a:gs pos="0">
                <a:schemeClr val="bg1"/>
              </a:gs>
              <a:gs pos="100000">
                <a:srgbClr val="669900"/>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solidFill>
                  <a:srgbClr val="000099"/>
                </a:solidFill>
                <a:cs typeface="B Koodak" pitchFamily="2" charset="-78"/>
              </a:rPr>
              <a:t>خیر</a:t>
            </a:r>
            <a:endParaRPr lang="en-US">
              <a:solidFill>
                <a:srgbClr val="000099"/>
              </a:solidFill>
              <a:cs typeface="B Koodak" pitchFamily="2" charset="-78"/>
            </a:endParaRPr>
          </a:p>
        </p:txBody>
      </p:sp>
      <p:sp>
        <p:nvSpPr>
          <p:cNvPr id="88079" name="Oval 15"/>
          <p:cNvSpPr>
            <a:spLocks noChangeArrowheads="1"/>
          </p:cNvSpPr>
          <p:nvPr/>
        </p:nvSpPr>
        <p:spPr bwMode="auto">
          <a:xfrm>
            <a:off x="0" y="1676400"/>
            <a:ext cx="1066800" cy="533400"/>
          </a:xfrm>
          <a:prstGeom prst="ellipse">
            <a:avLst/>
          </a:prstGeom>
          <a:gradFill rotWithShape="1">
            <a:gsLst>
              <a:gs pos="0">
                <a:schemeClr val="bg1"/>
              </a:gs>
              <a:gs pos="100000">
                <a:schemeClr val="bg2"/>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cs typeface="B Koodak" pitchFamily="2" charset="-78"/>
              </a:rPr>
              <a:t>فوریت سیاه</a:t>
            </a:r>
            <a:endParaRPr lang="en-US">
              <a:cs typeface="B Koodak" pitchFamily="2" charset="-78"/>
            </a:endParaRPr>
          </a:p>
        </p:txBody>
      </p:sp>
      <p:sp>
        <p:nvSpPr>
          <p:cNvPr id="88080" name="Rectangle 16"/>
          <p:cNvSpPr>
            <a:spLocks noChangeArrowheads="1"/>
          </p:cNvSpPr>
          <p:nvPr/>
        </p:nvSpPr>
        <p:spPr bwMode="auto">
          <a:xfrm>
            <a:off x="6324600" y="2743200"/>
            <a:ext cx="2057400" cy="533400"/>
          </a:xfrm>
          <a:prstGeom prst="rect">
            <a:avLst/>
          </a:prstGeom>
          <a:gradFill rotWithShape="1">
            <a:gsLst>
              <a:gs pos="0">
                <a:schemeClr val="accent1"/>
              </a:gs>
              <a:gs pos="50000">
                <a:schemeClr val="bg1"/>
              </a:gs>
              <a:gs pos="100000">
                <a:schemeClr val="accent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cs typeface="B Koodak" pitchFamily="2" charset="-78"/>
              </a:rPr>
              <a:t>آیا تعداد تنفسها کمتر از 10 </a:t>
            </a:r>
          </a:p>
          <a:p>
            <a:pPr algn="ctr"/>
            <a:r>
              <a:rPr lang="fa-IR">
                <a:cs typeface="B Koodak" pitchFamily="2" charset="-78"/>
              </a:rPr>
              <a:t>یا بیشتر از 30 است؟</a:t>
            </a:r>
            <a:endParaRPr lang="en-US">
              <a:cs typeface="B Koodak" pitchFamily="2" charset="-78"/>
            </a:endParaRPr>
          </a:p>
        </p:txBody>
      </p:sp>
      <p:sp>
        <p:nvSpPr>
          <p:cNvPr id="88081" name="Oval 17"/>
          <p:cNvSpPr>
            <a:spLocks noChangeArrowheads="1"/>
          </p:cNvSpPr>
          <p:nvPr/>
        </p:nvSpPr>
        <p:spPr bwMode="auto">
          <a:xfrm>
            <a:off x="5638800" y="2895600"/>
            <a:ext cx="381000" cy="381000"/>
          </a:xfrm>
          <a:prstGeom prst="ellipse">
            <a:avLst/>
          </a:prstGeom>
          <a:gradFill rotWithShape="1">
            <a:gsLst>
              <a:gs pos="0">
                <a:srgbClr val="FF66FF"/>
              </a:gs>
              <a:gs pos="50000">
                <a:schemeClr val="bg1"/>
              </a:gs>
              <a:gs pos="100000">
                <a:srgbClr val="FF66FF"/>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solidFill>
                  <a:srgbClr val="800000"/>
                </a:solidFill>
                <a:cs typeface="B Koodak" pitchFamily="2" charset="-78"/>
              </a:rPr>
              <a:t>بله</a:t>
            </a:r>
            <a:endParaRPr lang="en-US">
              <a:solidFill>
                <a:srgbClr val="800000"/>
              </a:solidFill>
              <a:cs typeface="B Koodak" pitchFamily="2" charset="-78"/>
            </a:endParaRPr>
          </a:p>
        </p:txBody>
      </p:sp>
      <p:sp>
        <p:nvSpPr>
          <p:cNvPr id="88082" name="Oval 18"/>
          <p:cNvSpPr>
            <a:spLocks noChangeArrowheads="1"/>
          </p:cNvSpPr>
          <p:nvPr/>
        </p:nvSpPr>
        <p:spPr bwMode="auto">
          <a:xfrm>
            <a:off x="7086600" y="3429000"/>
            <a:ext cx="381000" cy="381000"/>
          </a:xfrm>
          <a:prstGeom prst="ellipse">
            <a:avLst/>
          </a:prstGeom>
          <a:gradFill rotWithShape="1">
            <a:gsLst>
              <a:gs pos="0">
                <a:schemeClr val="bg1"/>
              </a:gs>
              <a:gs pos="100000">
                <a:srgbClr val="669900"/>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solidFill>
                  <a:srgbClr val="000099"/>
                </a:solidFill>
                <a:cs typeface="B Koodak" pitchFamily="2" charset="-78"/>
              </a:rPr>
              <a:t>خیر</a:t>
            </a:r>
            <a:endParaRPr lang="en-US">
              <a:solidFill>
                <a:srgbClr val="000099"/>
              </a:solidFill>
              <a:cs typeface="B Koodak" pitchFamily="2" charset="-78"/>
            </a:endParaRPr>
          </a:p>
        </p:txBody>
      </p:sp>
      <p:sp>
        <p:nvSpPr>
          <p:cNvPr id="88083" name="Oval 19"/>
          <p:cNvSpPr>
            <a:spLocks noChangeArrowheads="1"/>
          </p:cNvSpPr>
          <p:nvPr/>
        </p:nvSpPr>
        <p:spPr bwMode="auto">
          <a:xfrm>
            <a:off x="3505200" y="2743200"/>
            <a:ext cx="1828800" cy="609600"/>
          </a:xfrm>
          <a:prstGeom prst="ellipse">
            <a:avLst/>
          </a:prstGeom>
          <a:gradFill rotWithShape="1">
            <a:gsLst>
              <a:gs pos="0">
                <a:schemeClr val="bg1"/>
              </a:gs>
              <a:gs pos="100000">
                <a:srgbClr val="FF0000"/>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cs typeface="B Koodak" pitchFamily="2" charset="-78"/>
              </a:rPr>
              <a:t>فوریت قرمز</a:t>
            </a:r>
            <a:endParaRPr lang="en-US">
              <a:cs typeface="B Koodak" pitchFamily="2" charset="-78"/>
            </a:endParaRPr>
          </a:p>
        </p:txBody>
      </p:sp>
      <p:sp>
        <p:nvSpPr>
          <p:cNvPr id="88084" name="Rectangle 20"/>
          <p:cNvSpPr>
            <a:spLocks noChangeArrowheads="1"/>
          </p:cNvSpPr>
          <p:nvPr/>
        </p:nvSpPr>
        <p:spPr bwMode="auto">
          <a:xfrm>
            <a:off x="6096000" y="4038600"/>
            <a:ext cx="2209800" cy="914400"/>
          </a:xfrm>
          <a:prstGeom prst="rect">
            <a:avLst/>
          </a:prstGeom>
          <a:gradFill rotWithShape="1">
            <a:gsLst>
              <a:gs pos="0">
                <a:schemeClr val="accent1"/>
              </a:gs>
              <a:gs pos="50000">
                <a:schemeClr val="bg1"/>
              </a:gs>
              <a:gs pos="100000">
                <a:schemeClr val="accent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cs typeface="B Koodak" pitchFamily="2" charset="-78"/>
              </a:rPr>
              <a:t>آیا نبض رادیال و کاروتید</a:t>
            </a:r>
          </a:p>
          <a:p>
            <a:pPr algn="ctr"/>
            <a:r>
              <a:rPr lang="fa-IR">
                <a:cs typeface="B Koodak" pitchFamily="2" charset="-78"/>
              </a:rPr>
              <a:t>وجود دارد؟ و زمان پرشدگی</a:t>
            </a:r>
          </a:p>
          <a:p>
            <a:pPr algn="ctr"/>
            <a:r>
              <a:rPr lang="fa-IR">
                <a:cs typeface="B Koodak" pitchFamily="2" charset="-78"/>
              </a:rPr>
              <a:t>مویرگی کمتراز 2ثانیه است؟</a:t>
            </a:r>
            <a:endParaRPr lang="en-US">
              <a:cs typeface="B Koodak" pitchFamily="2" charset="-78"/>
            </a:endParaRPr>
          </a:p>
        </p:txBody>
      </p:sp>
      <p:sp>
        <p:nvSpPr>
          <p:cNvPr id="88085" name="Oval 21"/>
          <p:cNvSpPr>
            <a:spLocks noChangeArrowheads="1"/>
          </p:cNvSpPr>
          <p:nvPr/>
        </p:nvSpPr>
        <p:spPr bwMode="auto">
          <a:xfrm>
            <a:off x="5562600" y="4191000"/>
            <a:ext cx="381000" cy="381000"/>
          </a:xfrm>
          <a:prstGeom prst="ellipse">
            <a:avLst/>
          </a:prstGeom>
          <a:gradFill rotWithShape="1">
            <a:gsLst>
              <a:gs pos="0">
                <a:schemeClr val="bg1"/>
              </a:gs>
              <a:gs pos="100000">
                <a:srgbClr val="669900"/>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solidFill>
                  <a:srgbClr val="000099"/>
                </a:solidFill>
                <a:cs typeface="B Koodak" pitchFamily="2" charset="-78"/>
              </a:rPr>
              <a:t>خیر</a:t>
            </a:r>
            <a:endParaRPr lang="en-US">
              <a:solidFill>
                <a:srgbClr val="000099"/>
              </a:solidFill>
              <a:cs typeface="B Koodak" pitchFamily="2" charset="-78"/>
            </a:endParaRPr>
          </a:p>
        </p:txBody>
      </p:sp>
      <p:sp>
        <p:nvSpPr>
          <p:cNvPr id="88086" name="Oval 22"/>
          <p:cNvSpPr>
            <a:spLocks noChangeArrowheads="1"/>
          </p:cNvSpPr>
          <p:nvPr/>
        </p:nvSpPr>
        <p:spPr bwMode="auto">
          <a:xfrm>
            <a:off x="7086600" y="5105400"/>
            <a:ext cx="381000" cy="381000"/>
          </a:xfrm>
          <a:prstGeom prst="ellipse">
            <a:avLst/>
          </a:prstGeom>
          <a:gradFill rotWithShape="1">
            <a:gsLst>
              <a:gs pos="0">
                <a:srgbClr val="FF66FF"/>
              </a:gs>
              <a:gs pos="50000">
                <a:schemeClr val="bg1"/>
              </a:gs>
              <a:gs pos="100000">
                <a:srgbClr val="FF66FF"/>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solidFill>
                  <a:srgbClr val="800000"/>
                </a:solidFill>
                <a:cs typeface="B Koodak" pitchFamily="2" charset="-78"/>
              </a:rPr>
              <a:t>بله</a:t>
            </a:r>
            <a:endParaRPr lang="en-US">
              <a:solidFill>
                <a:srgbClr val="800000"/>
              </a:solidFill>
              <a:cs typeface="B Koodak" pitchFamily="2" charset="-78"/>
            </a:endParaRPr>
          </a:p>
        </p:txBody>
      </p:sp>
      <p:sp>
        <p:nvSpPr>
          <p:cNvPr id="88087" name="Oval 23"/>
          <p:cNvSpPr>
            <a:spLocks noChangeArrowheads="1"/>
          </p:cNvSpPr>
          <p:nvPr/>
        </p:nvSpPr>
        <p:spPr bwMode="auto">
          <a:xfrm>
            <a:off x="3429000" y="4114800"/>
            <a:ext cx="1752600" cy="533400"/>
          </a:xfrm>
          <a:prstGeom prst="ellipse">
            <a:avLst/>
          </a:prstGeom>
          <a:gradFill rotWithShape="1">
            <a:gsLst>
              <a:gs pos="0">
                <a:schemeClr val="bg1"/>
              </a:gs>
              <a:gs pos="100000">
                <a:srgbClr val="FF0000"/>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cs typeface="B Koodak" pitchFamily="2" charset="-78"/>
              </a:rPr>
              <a:t>فوریت قرمز</a:t>
            </a:r>
            <a:endParaRPr lang="en-US">
              <a:cs typeface="B Koodak" pitchFamily="2" charset="-78"/>
            </a:endParaRPr>
          </a:p>
        </p:txBody>
      </p:sp>
      <p:sp>
        <p:nvSpPr>
          <p:cNvPr id="88088" name="Rectangle 24"/>
          <p:cNvSpPr>
            <a:spLocks noChangeArrowheads="1"/>
          </p:cNvSpPr>
          <p:nvPr/>
        </p:nvSpPr>
        <p:spPr bwMode="auto">
          <a:xfrm>
            <a:off x="6324600" y="5638800"/>
            <a:ext cx="1828800" cy="609600"/>
          </a:xfrm>
          <a:prstGeom prst="rect">
            <a:avLst/>
          </a:prstGeom>
          <a:gradFill rotWithShape="1">
            <a:gsLst>
              <a:gs pos="0">
                <a:schemeClr val="accent1"/>
              </a:gs>
              <a:gs pos="50000">
                <a:schemeClr val="bg1"/>
              </a:gs>
              <a:gs pos="100000">
                <a:schemeClr val="accent1"/>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cs typeface="B Koodak" pitchFamily="2" charset="-78"/>
              </a:rPr>
              <a:t>آیا از دستورات شما </a:t>
            </a:r>
          </a:p>
          <a:p>
            <a:pPr algn="ctr"/>
            <a:r>
              <a:rPr lang="fa-IR">
                <a:cs typeface="B Koodak" pitchFamily="2" charset="-78"/>
              </a:rPr>
              <a:t>اطاعت می کند؟</a:t>
            </a:r>
            <a:endParaRPr lang="en-US">
              <a:cs typeface="B Koodak" pitchFamily="2" charset="-78"/>
            </a:endParaRPr>
          </a:p>
        </p:txBody>
      </p:sp>
      <p:sp>
        <p:nvSpPr>
          <p:cNvPr id="88089" name="Oval 25"/>
          <p:cNvSpPr>
            <a:spLocks noChangeArrowheads="1"/>
          </p:cNvSpPr>
          <p:nvPr/>
        </p:nvSpPr>
        <p:spPr bwMode="auto">
          <a:xfrm>
            <a:off x="5562600" y="5638800"/>
            <a:ext cx="381000" cy="381000"/>
          </a:xfrm>
          <a:prstGeom prst="ellipse">
            <a:avLst/>
          </a:prstGeom>
          <a:gradFill rotWithShape="1">
            <a:gsLst>
              <a:gs pos="0">
                <a:schemeClr val="bg1"/>
              </a:gs>
              <a:gs pos="100000">
                <a:srgbClr val="669900"/>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solidFill>
                  <a:srgbClr val="000099"/>
                </a:solidFill>
                <a:cs typeface="B Koodak" pitchFamily="2" charset="-78"/>
              </a:rPr>
              <a:t>خیر</a:t>
            </a:r>
            <a:endParaRPr lang="en-US">
              <a:solidFill>
                <a:srgbClr val="000099"/>
              </a:solidFill>
              <a:cs typeface="B Koodak" pitchFamily="2" charset="-78"/>
            </a:endParaRPr>
          </a:p>
        </p:txBody>
      </p:sp>
      <p:sp>
        <p:nvSpPr>
          <p:cNvPr id="88090" name="Oval 26"/>
          <p:cNvSpPr>
            <a:spLocks noChangeArrowheads="1"/>
          </p:cNvSpPr>
          <p:nvPr/>
        </p:nvSpPr>
        <p:spPr bwMode="auto">
          <a:xfrm>
            <a:off x="5562600" y="6324600"/>
            <a:ext cx="381000" cy="381000"/>
          </a:xfrm>
          <a:prstGeom prst="ellipse">
            <a:avLst/>
          </a:prstGeom>
          <a:gradFill rotWithShape="1">
            <a:gsLst>
              <a:gs pos="0">
                <a:srgbClr val="FF66FF"/>
              </a:gs>
              <a:gs pos="50000">
                <a:schemeClr val="bg1"/>
              </a:gs>
              <a:gs pos="100000">
                <a:srgbClr val="FF66FF"/>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solidFill>
                  <a:srgbClr val="800000"/>
                </a:solidFill>
                <a:cs typeface="B Koodak" pitchFamily="2" charset="-78"/>
              </a:rPr>
              <a:t>بله</a:t>
            </a:r>
            <a:endParaRPr lang="en-US">
              <a:solidFill>
                <a:srgbClr val="800000"/>
              </a:solidFill>
              <a:cs typeface="B Koodak" pitchFamily="2" charset="-78"/>
            </a:endParaRPr>
          </a:p>
        </p:txBody>
      </p:sp>
      <p:sp>
        <p:nvSpPr>
          <p:cNvPr id="88091" name="Oval 27"/>
          <p:cNvSpPr>
            <a:spLocks noChangeArrowheads="1"/>
          </p:cNvSpPr>
          <p:nvPr/>
        </p:nvSpPr>
        <p:spPr bwMode="auto">
          <a:xfrm>
            <a:off x="3429000" y="5562600"/>
            <a:ext cx="1828800" cy="533400"/>
          </a:xfrm>
          <a:prstGeom prst="ellipse">
            <a:avLst/>
          </a:prstGeom>
          <a:gradFill rotWithShape="1">
            <a:gsLst>
              <a:gs pos="0">
                <a:schemeClr val="bg1"/>
              </a:gs>
              <a:gs pos="100000">
                <a:srgbClr val="FF0000"/>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cs typeface="B Koodak" pitchFamily="2" charset="-78"/>
              </a:rPr>
              <a:t>فوریت قرمز</a:t>
            </a:r>
            <a:endParaRPr lang="en-US">
              <a:cs typeface="B Koodak" pitchFamily="2" charset="-78"/>
            </a:endParaRPr>
          </a:p>
        </p:txBody>
      </p:sp>
      <p:sp>
        <p:nvSpPr>
          <p:cNvPr id="88092" name="Oval 28"/>
          <p:cNvSpPr>
            <a:spLocks noChangeArrowheads="1"/>
          </p:cNvSpPr>
          <p:nvPr/>
        </p:nvSpPr>
        <p:spPr bwMode="auto">
          <a:xfrm>
            <a:off x="3429000" y="6248400"/>
            <a:ext cx="1828800" cy="533400"/>
          </a:xfrm>
          <a:prstGeom prst="ellipse">
            <a:avLst/>
          </a:prstGeom>
          <a:gradFill rotWithShape="1">
            <a:gsLst>
              <a:gs pos="0">
                <a:schemeClr val="bg1"/>
              </a:gs>
              <a:gs pos="100000">
                <a:srgbClr val="FFFF00"/>
              </a:gs>
            </a:gsLst>
            <a:path path="shape">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cs typeface="B Koodak" pitchFamily="2" charset="-78"/>
              </a:rPr>
              <a:t>فوریت زرد</a:t>
            </a:r>
            <a:endParaRPr lang="en-US">
              <a:cs typeface="B Koodak" pitchFamily="2" charset="-78"/>
            </a:endParaRPr>
          </a:p>
        </p:txBody>
      </p:sp>
      <p:sp>
        <p:nvSpPr>
          <p:cNvPr id="88093" name="Oval 29"/>
          <p:cNvSpPr>
            <a:spLocks noChangeArrowheads="1"/>
          </p:cNvSpPr>
          <p:nvPr/>
        </p:nvSpPr>
        <p:spPr bwMode="auto">
          <a:xfrm>
            <a:off x="5562600" y="609600"/>
            <a:ext cx="381000" cy="381000"/>
          </a:xfrm>
          <a:prstGeom prst="ellipse">
            <a:avLst/>
          </a:prstGeom>
          <a:gradFill rotWithShape="1">
            <a:gsLst>
              <a:gs pos="0">
                <a:srgbClr val="FF66FF"/>
              </a:gs>
              <a:gs pos="50000">
                <a:schemeClr val="bg1"/>
              </a:gs>
              <a:gs pos="100000">
                <a:srgbClr val="FF66FF"/>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fa-IR">
                <a:solidFill>
                  <a:srgbClr val="800000"/>
                </a:solidFill>
                <a:cs typeface="B Koodak" pitchFamily="2" charset="-78"/>
              </a:rPr>
              <a:t>بله</a:t>
            </a:r>
            <a:endParaRPr lang="en-US">
              <a:solidFill>
                <a:srgbClr val="800000"/>
              </a:solidFill>
              <a:cs typeface="B Koodak" pitchFamily="2" charset="-78"/>
            </a:endParaRPr>
          </a:p>
        </p:txBody>
      </p:sp>
      <p:sp>
        <p:nvSpPr>
          <p:cNvPr id="88094" name="Line 30"/>
          <p:cNvSpPr>
            <a:spLocks noChangeShapeType="1"/>
          </p:cNvSpPr>
          <p:nvPr/>
        </p:nvSpPr>
        <p:spPr bwMode="auto">
          <a:xfrm flipH="1">
            <a:off x="5410200" y="762000"/>
            <a:ext cx="152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095" name="Line 31"/>
          <p:cNvSpPr>
            <a:spLocks noChangeShapeType="1"/>
          </p:cNvSpPr>
          <p:nvPr/>
        </p:nvSpPr>
        <p:spPr bwMode="auto">
          <a:xfrm flipH="1">
            <a:off x="5943600" y="762000"/>
            <a:ext cx="228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097" name="Line 33"/>
          <p:cNvSpPr>
            <a:spLocks noChangeShapeType="1"/>
          </p:cNvSpPr>
          <p:nvPr/>
        </p:nvSpPr>
        <p:spPr bwMode="auto">
          <a:xfrm>
            <a:off x="7315200" y="1524000"/>
            <a:ext cx="0" cy="152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098" name="Line 34"/>
          <p:cNvSpPr>
            <a:spLocks noChangeShapeType="1"/>
          </p:cNvSpPr>
          <p:nvPr/>
        </p:nvSpPr>
        <p:spPr bwMode="auto">
          <a:xfrm>
            <a:off x="7315200" y="990600"/>
            <a:ext cx="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00" name="Line 36"/>
          <p:cNvSpPr>
            <a:spLocks noChangeShapeType="1"/>
          </p:cNvSpPr>
          <p:nvPr/>
        </p:nvSpPr>
        <p:spPr bwMode="auto">
          <a:xfrm>
            <a:off x="7315200" y="2590800"/>
            <a:ext cx="0" cy="152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01" name="Line 37"/>
          <p:cNvSpPr>
            <a:spLocks noChangeShapeType="1"/>
          </p:cNvSpPr>
          <p:nvPr/>
        </p:nvSpPr>
        <p:spPr bwMode="auto">
          <a:xfrm>
            <a:off x="7315200" y="3810000"/>
            <a:ext cx="0" cy="2286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02" name="Line 38"/>
          <p:cNvSpPr>
            <a:spLocks noChangeShapeType="1"/>
          </p:cNvSpPr>
          <p:nvPr/>
        </p:nvSpPr>
        <p:spPr bwMode="auto">
          <a:xfrm>
            <a:off x="7315200" y="5486400"/>
            <a:ext cx="0" cy="1524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03" name="Line 39"/>
          <p:cNvSpPr>
            <a:spLocks noChangeShapeType="1"/>
          </p:cNvSpPr>
          <p:nvPr/>
        </p:nvSpPr>
        <p:spPr bwMode="auto">
          <a:xfrm>
            <a:off x="7315200" y="2057400"/>
            <a:ext cx="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04" name="Line 40"/>
          <p:cNvSpPr>
            <a:spLocks noChangeShapeType="1"/>
          </p:cNvSpPr>
          <p:nvPr/>
        </p:nvSpPr>
        <p:spPr bwMode="auto">
          <a:xfrm>
            <a:off x="7315200" y="3276600"/>
            <a:ext cx="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05" name="Line 41"/>
          <p:cNvSpPr>
            <a:spLocks noChangeShapeType="1"/>
          </p:cNvSpPr>
          <p:nvPr/>
        </p:nvSpPr>
        <p:spPr bwMode="auto">
          <a:xfrm>
            <a:off x="7315200" y="4953000"/>
            <a:ext cx="0" cy="1524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06" name="Line 42"/>
          <p:cNvSpPr>
            <a:spLocks noChangeShapeType="1"/>
          </p:cNvSpPr>
          <p:nvPr/>
        </p:nvSpPr>
        <p:spPr bwMode="auto">
          <a:xfrm flipH="1">
            <a:off x="5410200" y="1905000"/>
            <a:ext cx="228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07" name="Line 43"/>
          <p:cNvSpPr>
            <a:spLocks noChangeShapeType="1"/>
          </p:cNvSpPr>
          <p:nvPr/>
        </p:nvSpPr>
        <p:spPr bwMode="auto">
          <a:xfrm flipH="1">
            <a:off x="3505200" y="1905000"/>
            <a:ext cx="152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08" name="Line 44"/>
          <p:cNvSpPr>
            <a:spLocks noChangeShapeType="1"/>
          </p:cNvSpPr>
          <p:nvPr/>
        </p:nvSpPr>
        <p:spPr bwMode="auto">
          <a:xfrm flipH="1">
            <a:off x="1066800" y="1905000"/>
            <a:ext cx="152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09" name="Line 45"/>
          <p:cNvSpPr>
            <a:spLocks noChangeShapeType="1"/>
          </p:cNvSpPr>
          <p:nvPr/>
        </p:nvSpPr>
        <p:spPr bwMode="auto">
          <a:xfrm>
            <a:off x="2590800" y="2438400"/>
            <a:ext cx="4495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10" name="Line 46"/>
          <p:cNvSpPr>
            <a:spLocks noChangeShapeType="1"/>
          </p:cNvSpPr>
          <p:nvPr/>
        </p:nvSpPr>
        <p:spPr bwMode="auto">
          <a:xfrm>
            <a:off x="2590800" y="2133600"/>
            <a:ext cx="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11" name="Line 47"/>
          <p:cNvSpPr>
            <a:spLocks noChangeShapeType="1"/>
          </p:cNvSpPr>
          <p:nvPr/>
        </p:nvSpPr>
        <p:spPr bwMode="auto">
          <a:xfrm flipH="1">
            <a:off x="1600200" y="19050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12" name="Line 48"/>
          <p:cNvSpPr>
            <a:spLocks noChangeShapeType="1"/>
          </p:cNvSpPr>
          <p:nvPr/>
        </p:nvSpPr>
        <p:spPr bwMode="auto">
          <a:xfrm flipH="1">
            <a:off x="6019800" y="1905000"/>
            <a:ext cx="304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13" name="Line 49"/>
          <p:cNvSpPr>
            <a:spLocks noChangeShapeType="1"/>
          </p:cNvSpPr>
          <p:nvPr/>
        </p:nvSpPr>
        <p:spPr bwMode="auto">
          <a:xfrm flipH="1">
            <a:off x="5334000" y="31242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14" name="Line 50"/>
          <p:cNvSpPr>
            <a:spLocks noChangeShapeType="1"/>
          </p:cNvSpPr>
          <p:nvPr/>
        </p:nvSpPr>
        <p:spPr bwMode="auto">
          <a:xfrm flipH="1">
            <a:off x="5181600" y="4419600"/>
            <a:ext cx="3810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15" name="Line 51"/>
          <p:cNvSpPr>
            <a:spLocks noChangeShapeType="1"/>
          </p:cNvSpPr>
          <p:nvPr/>
        </p:nvSpPr>
        <p:spPr bwMode="auto">
          <a:xfrm flipH="1">
            <a:off x="5257800" y="57912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16" name="Line 52"/>
          <p:cNvSpPr>
            <a:spLocks noChangeShapeType="1"/>
          </p:cNvSpPr>
          <p:nvPr/>
        </p:nvSpPr>
        <p:spPr bwMode="auto">
          <a:xfrm flipH="1">
            <a:off x="5257800" y="65532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17" name="Line 53"/>
          <p:cNvSpPr>
            <a:spLocks noChangeShapeType="1"/>
          </p:cNvSpPr>
          <p:nvPr/>
        </p:nvSpPr>
        <p:spPr bwMode="auto">
          <a:xfrm flipH="1">
            <a:off x="6019800" y="3124200"/>
            <a:ext cx="3048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19" name="Line 55"/>
          <p:cNvSpPr>
            <a:spLocks noChangeShapeType="1"/>
          </p:cNvSpPr>
          <p:nvPr/>
        </p:nvSpPr>
        <p:spPr bwMode="auto">
          <a:xfrm flipH="1">
            <a:off x="5943600" y="4419600"/>
            <a:ext cx="1524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20" name="Line 56"/>
          <p:cNvSpPr>
            <a:spLocks noChangeShapeType="1"/>
          </p:cNvSpPr>
          <p:nvPr/>
        </p:nvSpPr>
        <p:spPr bwMode="auto">
          <a:xfrm flipH="1">
            <a:off x="5943600" y="5791200"/>
            <a:ext cx="381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21" name="Line 57"/>
          <p:cNvSpPr>
            <a:spLocks noChangeShapeType="1"/>
          </p:cNvSpPr>
          <p:nvPr/>
        </p:nvSpPr>
        <p:spPr bwMode="auto">
          <a:xfrm>
            <a:off x="7315200" y="6248400"/>
            <a:ext cx="0" cy="304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22" name="Line 58"/>
          <p:cNvSpPr>
            <a:spLocks noChangeShapeType="1"/>
          </p:cNvSpPr>
          <p:nvPr/>
        </p:nvSpPr>
        <p:spPr bwMode="auto">
          <a:xfrm flipH="1">
            <a:off x="5943600" y="6553200"/>
            <a:ext cx="1371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8124" name="WordArt 60" descr="White marble"/>
          <p:cNvSpPr>
            <a:spLocks noChangeArrowheads="1" noChangeShapeType="1" noTextEdit="1"/>
          </p:cNvSpPr>
          <p:nvPr/>
        </p:nvSpPr>
        <p:spPr bwMode="auto">
          <a:xfrm>
            <a:off x="381000" y="4419600"/>
            <a:ext cx="1704975" cy="647700"/>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rtl="0"/>
            <a:r>
              <a:rPr lang="en-US" sz="3600" kern="10">
                <a:ln w="9525">
                  <a:round/>
                  <a:headEnd/>
                  <a:tailEnd/>
                </a:ln>
                <a:blipFill dpi="0" rotWithShape="0">
                  <a:blip r:embed="rId2"/>
                  <a:srcRect/>
                  <a:tile tx="0" ty="0" sx="100000" sy="100000" flip="none" algn="tl"/>
                </a:blipFill>
                <a:latin typeface="Arial Black"/>
              </a:rPr>
              <a:t>START</a:t>
            </a:r>
          </a:p>
        </p:txBody>
      </p:sp>
    </p:spTree>
    <p:extLst>
      <p:ext uri="{BB962C8B-B14F-4D97-AF65-F5344CB8AC3E}">
        <p14:creationId xmlns:p14="http://schemas.microsoft.com/office/powerpoint/2010/main" val="1307535250"/>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0000" lnSpcReduction="20000"/>
          </a:bodyPr>
          <a:lstStyle/>
          <a:p>
            <a:r>
              <a:rPr lang="fa-IR" b="1" dirty="0"/>
              <a:t>زن، 30 ساله، راه می رود</a:t>
            </a:r>
          </a:p>
          <a:p>
            <a:pPr lvl="0">
              <a:buClr>
                <a:srgbClr val="2DA2BF"/>
              </a:buClr>
            </a:pPr>
            <a:r>
              <a:rPr lang="fa-IR" b="1" dirty="0">
                <a:solidFill>
                  <a:prstClr val="black"/>
                </a:solidFill>
              </a:rPr>
              <a:t>زن، 30 ساله، </a:t>
            </a:r>
            <a:r>
              <a:rPr lang="fa-IR" b="1" dirty="0">
                <a:solidFill>
                  <a:srgbClr val="00B050"/>
                </a:solidFill>
              </a:rPr>
              <a:t>راه می رود</a:t>
            </a:r>
          </a:p>
          <a:p>
            <a:pPr marL="109728" indent="0">
              <a:buNone/>
            </a:pPr>
            <a:endParaRPr lang="fa-IR" b="1" dirty="0"/>
          </a:p>
          <a:p>
            <a:r>
              <a:rPr lang="fa-IR" b="1" dirty="0"/>
              <a:t>زن، 14 ساله، راه می رود، رنگ پریده، شاکی از درد شدید شکم</a:t>
            </a:r>
          </a:p>
          <a:p>
            <a:r>
              <a:rPr lang="fa-IR" b="1" dirty="0"/>
              <a:t>زن، 14 ساله، </a:t>
            </a:r>
            <a:r>
              <a:rPr lang="fa-IR" b="1" dirty="0">
                <a:solidFill>
                  <a:srgbClr val="00B050"/>
                </a:solidFill>
              </a:rPr>
              <a:t>راه می رود، </a:t>
            </a:r>
            <a:r>
              <a:rPr lang="fa-IR" b="1" dirty="0"/>
              <a:t>رنگ پریده، شاکی از درد شدید شکم</a:t>
            </a:r>
          </a:p>
          <a:p>
            <a:pPr marL="109728" indent="0">
              <a:buNone/>
            </a:pPr>
            <a:endParaRPr lang="fa-IR" b="1" dirty="0"/>
          </a:p>
          <a:p>
            <a:r>
              <a:rPr lang="fa-IR" b="1" dirty="0"/>
              <a:t>مرد، 10 ساله، راه می رود، گیج</a:t>
            </a:r>
          </a:p>
          <a:p>
            <a:r>
              <a:rPr lang="fa-IR" b="1" dirty="0"/>
              <a:t>مرد، 10 ساله، </a:t>
            </a:r>
            <a:r>
              <a:rPr lang="fa-IR" b="1" dirty="0">
                <a:solidFill>
                  <a:srgbClr val="00B050"/>
                </a:solidFill>
              </a:rPr>
              <a:t>راه می رود، </a:t>
            </a:r>
            <a:r>
              <a:rPr lang="fa-IR" b="1" dirty="0"/>
              <a:t>گیج</a:t>
            </a:r>
          </a:p>
          <a:p>
            <a:pPr marL="109728" indent="0">
              <a:buNone/>
            </a:pPr>
            <a:endParaRPr lang="fa-IR" b="1" dirty="0"/>
          </a:p>
          <a:p>
            <a:r>
              <a:rPr lang="fa-IR" b="1" dirty="0"/>
              <a:t>مرد، 12 ساله، راه تنفسی اش را شما بازکردید، نفس نمی کشد</a:t>
            </a:r>
          </a:p>
          <a:p>
            <a:pPr lvl="0">
              <a:buClr>
                <a:srgbClr val="2DA2BF"/>
              </a:buClr>
            </a:pPr>
            <a:r>
              <a:rPr lang="fa-IR" b="1" dirty="0">
                <a:solidFill>
                  <a:prstClr val="black"/>
                </a:solidFill>
              </a:rPr>
              <a:t>مرد، 12 ساله، </a:t>
            </a:r>
            <a:r>
              <a:rPr lang="fa-IR" b="1" u="sng" dirty="0">
                <a:solidFill>
                  <a:prstClr val="black"/>
                </a:solidFill>
              </a:rPr>
              <a:t>راه تنفسی اش را شما بازکردید، نفس نمی کشد</a:t>
            </a:r>
          </a:p>
          <a:p>
            <a:endParaRPr lang="fa-IR" b="1" dirty="0"/>
          </a:p>
          <a:p>
            <a:r>
              <a:rPr lang="fa-IR" b="1" dirty="0"/>
              <a:t>مرد 16 ساله، هشیار نیست، نفس می کشد، تعداد تنفس 36 بار در دقیقه، فاقد نبض رادیال</a:t>
            </a:r>
          </a:p>
          <a:p>
            <a:r>
              <a:rPr lang="fa-IR" b="1" dirty="0"/>
              <a:t>مرد 16 ساله، هشیار نیست، نفس می کشد، </a:t>
            </a:r>
            <a:r>
              <a:rPr lang="fa-IR" b="1" dirty="0">
                <a:solidFill>
                  <a:srgbClr val="FF0000"/>
                </a:solidFill>
              </a:rPr>
              <a:t>تعداد تنفس 36 بار در دقیقه، فاقد نبض رادیال</a:t>
            </a:r>
          </a:p>
          <a:p>
            <a:pPr marL="109728" indent="0">
              <a:buNone/>
            </a:pPr>
            <a:endParaRPr lang="fa-IR" b="1" dirty="0"/>
          </a:p>
        </p:txBody>
      </p:sp>
      <p:sp>
        <p:nvSpPr>
          <p:cNvPr id="3" name="Title 2"/>
          <p:cNvSpPr>
            <a:spLocks noGrp="1"/>
          </p:cNvSpPr>
          <p:nvPr>
            <p:ph type="title"/>
          </p:nvPr>
        </p:nvSpPr>
        <p:spPr/>
        <p:txBody>
          <a:bodyPr/>
          <a:lstStyle/>
          <a:p>
            <a:pPr algn="ctr"/>
            <a:r>
              <a:rPr lang="fa-IR" dirty="0">
                <a:solidFill>
                  <a:srgbClr val="FF0000"/>
                </a:solidFill>
                <a:cs typeface="B Titr" pitchFamily="2" charset="-78"/>
              </a:rPr>
              <a:t>تمرین</a:t>
            </a:r>
            <a:endParaRPr lang="en-US" dirty="0">
              <a:solidFill>
                <a:srgbClr val="FF0000"/>
              </a:solidFill>
              <a:cs typeface="B Titr" pitchFamily="2" charset="-78"/>
            </a:endParaRPr>
          </a:p>
        </p:txBody>
      </p:sp>
    </p:spTree>
    <p:extLst>
      <p:ext uri="{BB962C8B-B14F-4D97-AF65-F5344CB8AC3E}">
        <p14:creationId xmlns:p14="http://schemas.microsoft.com/office/powerpoint/2010/main" val="1614906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fade">
                                      <p:cBhvr>
                                        <p:cTn id="27" dur="500"/>
                                        <p:tgtEl>
                                          <p:spTgt spid="2">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xEl>
                                              <p:pRg st="7" end="7"/>
                                            </p:txEl>
                                          </p:spTgt>
                                        </p:tgtEl>
                                        <p:attrNameLst>
                                          <p:attrName>style.visibility</p:attrName>
                                        </p:attrNameLst>
                                      </p:cBhvr>
                                      <p:to>
                                        <p:strVal val="visible"/>
                                      </p:to>
                                    </p:set>
                                    <p:animEffect transition="in" filter="fade">
                                      <p:cBhvr>
                                        <p:cTn id="32" dur="500"/>
                                        <p:tgtEl>
                                          <p:spTgt spid="2">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
                                            <p:txEl>
                                              <p:pRg st="10" end="10"/>
                                            </p:txEl>
                                          </p:spTgt>
                                        </p:tgtEl>
                                        <p:attrNameLst>
                                          <p:attrName>style.visibility</p:attrName>
                                        </p:attrNameLst>
                                      </p:cBhvr>
                                      <p:to>
                                        <p:strVal val="visible"/>
                                      </p:to>
                                    </p:set>
                                    <p:animEffect transition="in" filter="fade">
                                      <p:cBhvr>
                                        <p:cTn id="42" dur="500"/>
                                        <p:tgtEl>
                                          <p:spTgt spid="2">
                                            <p:txEl>
                                              <p:pRg st="10" end="1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
                                            <p:txEl>
                                              <p:pRg st="12" end="12"/>
                                            </p:txEl>
                                          </p:spTgt>
                                        </p:tgtEl>
                                        <p:attrNameLst>
                                          <p:attrName>style.visibility</p:attrName>
                                        </p:attrNameLst>
                                      </p:cBhvr>
                                      <p:to>
                                        <p:strVal val="visible"/>
                                      </p:to>
                                    </p:set>
                                    <p:animEffect transition="in" filter="fade">
                                      <p:cBhvr>
                                        <p:cTn id="47" dur="500"/>
                                        <p:tgtEl>
                                          <p:spTgt spid="2">
                                            <p:txEl>
                                              <p:pRg st="12" end="12"/>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
                                            <p:txEl>
                                              <p:pRg st="13" end="13"/>
                                            </p:txEl>
                                          </p:spTgt>
                                        </p:tgtEl>
                                        <p:attrNameLst>
                                          <p:attrName>style.visibility</p:attrName>
                                        </p:attrNameLst>
                                      </p:cBhvr>
                                      <p:to>
                                        <p:strVal val="visible"/>
                                      </p:to>
                                    </p:set>
                                    <p:animEffect transition="in" filter="fade">
                                      <p:cBhvr>
                                        <p:cTn id="52" dur="500"/>
                                        <p:tgtEl>
                                          <p:spTgt spid="2">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24744"/>
            <a:ext cx="8229600" cy="4882547"/>
          </a:xfrm>
        </p:spPr>
        <p:txBody>
          <a:bodyPr/>
          <a:lstStyle/>
          <a:p>
            <a:pPr lvl="0">
              <a:buClr>
                <a:srgbClr val="2DA2BF"/>
              </a:buClr>
            </a:pPr>
            <a:r>
              <a:rPr lang="fa-IR" sz="1700" b="1" dirty="0">
                <a:solidFill>
                  <a:prstClr val="black"/>
                </a:solidFill>
              </a:rPr>
              <a:t>مرد، 25 ساله، شکستگی مچ پا، قادر به راه رفتن نیست، تعداد تنفس 20 بار در دقیقه، پاسخ به درخواستهای شما</a:t>
            </a:r>
            <a:endParaRPr lang="en-US" sz="1700" b="1" dirty="0">
              <a:solidFill>
                <a:prstClr val="black"/>
              </a:solidFill>
            </a:endParaRPr>
          </a:p>
          <a:p>
            <a:pPr lvl="0"/>
            <a:r>
              <a:rPr lang="fa-IR" sz="1700" b="1" dirty="0">
                <a:solidFill>
                  <a:prstClr val="black"/>
                </a:solidFill>
              </a:rPr>
              <a:t>مرد، 25 ساله، شکستگی مچ پا، </a:t>
            </a:r>
            <a:r>
              <a:rPr lang="fa-IR" sz="1700" b="1" dirty="0">
                <a:solidFill>
                  <a:srgbClr val="FFFF00"/>
                </a:solidFill>
              </a:rPr>
              <a:t>قادر به راه رفتن نیست، تعداد تنفس 20 بار در دقیقه، پاسخ به درخواستهای شما</a:t>
            </a:r>
            <a:endParaRPr lang="en-US" sz="1700" b="1" dirty="0">
              <a:solidFill>
                <a:srgbClr val="FFFF00"/>
              </a:solidFill>
            </a:endParaRPr>
          </a:p>
          <a:p>
            <a:pPr marL="109728" indent="0">
              <a:buNone/>
            </a:pPr>
            <a:endParaRPr lang="fa-IR" sz="1700" dirty="0"/>
          </a:p>
          <a:p>
            <a:pPr>
              <a:buFont typeface="Wingdings" pitchFamily="2" charset="2"/>
              <a:buChar char="Ø"/>
            </a:pPr>
            <a:r>
              <a:rPr lang="fa-IR" sz="1700" b="1" dirty="0"/>
              <a:t>زن، 60 ساله، شکستگی پای چپ، نمی تواند راه برود، تعداد تنفس 25، اطاعت از دستورات</a:t>
            </a:r>
          </a:p>
          <a:p>
            <a:pPr lvl="0">
              <a:buClr>
                <a:srgbClr val="2DA2BF"/>
              </a:buClr>
              <a:buFont typeface="Wingdings" pitchFamily="2" charset="2"/>
              <a:buChar char="Ø"/>
            </a:pPr>
            <a:r>
              <a:rPr lang="fa-IR" sz="1700" b="1" dirty="0">
                <a:solidFill>
                  <a:prstClr val="black"/>
                </a:solidFill>
              </a:rPr>
              <a:t>زن، 60 ساله، شکستگی پای چپ، </a:t>
            </a:r>
            <a:r>
              <a:rPr lang="fa-IR" sz="1700" b="1" dirty="0">
                <a:solidFill>
                  <a:srgbClr val="FFFF00"/>
                </a:solidFill>
              </a:rPr>
              <a:t>نمی تواند راه برود، تعداد تنفس 25، اطاعت از دستورات</a:t>
            </a:r>
          </a:p>
          <a:p>
            <a:pPr lvl="0">
              <a:buClr>
                <a:srgbClr val="2DA2BF"/>
              </a:buClr>
              <a:buFont typeface="Wingdings" pitchFamily="2" charset="2"/>
              <a:buChar char="Ø"/>
            </a:pPr>
            <a:endParaRPr lang="fa-IR" sz="1700" b="1" dirty="0">
              <a:solidFill>
                <a:srgbClr val="FFFF00"/>
              </a:solidFill>
            </a:endParaRPr>
          </a:p>
          <a:p>
            <a:pPr lvl="0">
              <a:buClr>
                <a:srgbClr val="2DA2BF"/>
              </a:buClr>
              <a:buFont typeface="Wingdings" pitchFamily="2" charset="2"/>
              <a:buChar char="Ø"/>
            </a:pPr>
            <a:r>
              <a:rPr lang="fa-IR" sz="1700" b="1" dirty="0"/>
              <a:t>مرد، 36 ساله، خوابیده روی زمین،نفس می کشد، صدای بریده بریده، تنفس 37، فاقد نبض، غیر پاسخگو</a:t>
            </a:r>
          </a:p>
          <a:p>
            <a:pPr>
              <a:buClr>
                <a:srgbClr val="2DA2BF"/>
              </a:buClr>
              <a:buFont typeface="Wingdings" pitchFamily="2" charset="2"/>
              <a:buChar char="Ø"/>
            </a:pPr>
            <a:r>
              <a:rPr lang="fa-IR" sz="1700" b="1" dirty="0"/>
              <a:t>مرد، 36 ساله، خوابیده روی زمین،نفس می کشد، صدای بریده بریده، </a:t>
            </a:r>
            <a:r>
              <a:rPr lang="fa-IR" sz="1700" b="1" dirty="0">
                <a:solidFill>
                  <a:srgbClr val="FF0000"/>
                </a:solidFill>
              </a:rPr>
              <a:t>تنفس 37، فاقد نبض، غیر پاسخگو</a:t>
            </a:r>
          </a:p>
          <a:p>
            <a:pPr lvl="0">
              <a:buClr>
                <a:srgbClr val="2DA2BF"/>
              </a:buClr>
              <a:buFont typeface="Wingdings" pitchFamily="2" charset="2"/>
              <a:buChar char="Ø"/>
            </a:pPr>
            <a:endParaRPr lang="fa-IR" sz="1700" b="1" dirty="0"/>
          </a:p>
          <a:p>
            <a:pPr>
              <a:buFont typeface="Wingdings" pitchFamily="2" charset="2"/>
              <a:buChar char="Ø"/>
            </a:pPr>
            <a:r>
              <a:rPr lang="fa-IR" sz="1700" b="1" dirty="0"/>
              <a:t>زن، 50 ساله، راه تنفسی باز، فاقد تنفس</a:t>
            </a:r>
          </a:p>
          <a:p>
            <a:pPr lvl="0">
              <a:buClr>
                <a:srgbClr val="2DA2BF"/>
              </a:buClr>
              <a:buFont typeface="Wingdings" pitchFamily="2" charset="2"/>
              <a:buChar char="Ø"/>
            </a:pPr>
            <a:r>
              <a:rPr lang="fa-IR" sz="1700" b="1" dirty="0">
                <a:solidFill>
                  <a:prstClr val="black"/>
                </a:solidFill>
              </a:rPr>
              <a:t>زن، 50 ساله، راه تنفسی باز، </a:t>
            </a:r>
            <a:r>
              <a:rPr lang="fa-IR" sz="1700" b="1" u="sng" dirty="0">
                <a:solidFill>
                  <a:prstClr val="black"/>
                </a:solidFill>
              </a:rPr>
              <a:t>فاقد تنفس</a:t>
            </a:r>
          </a:p>
          <a:p>
            <a:pPr>
              <a:buFont typeface="Wingdings" pitchFamily="2" charset="2"/>
              <a:buChar char="Ø"/>
            </a:pPr>
            <a:endParaRPr lang="fa-IR" sz="1700" b="1" dirty="0"/>
          </a:p>
          <a:p>
            <a:pPr>
              <a:buFont typeface="Wingdings" pitchFamily="2" charset="2"/>
              <a:buChar char="Ø"/>
            </a:pPr>
            <a:endParaRPr lang="fa-IR" sz="1700" b="1" dirty="0"/>
          </a:p>
          <a:p>
            <a:pPr marL="109728" indent="0">
              <a:buNone/>
            </a:pPr>
            <a:endParaRPr lang="en-US" dirty="0"/>
          </a:p>
        </p:txBody>
      </p:sp>
      <p:sp>
        <p:nvSpPr>
          <p:cNvPr id="3" name="Title 2"/>
          <p:cNvSpPr>
            <a:spLocks noGrp="1"/>
          </p:cNvSpPr>
          <p:nvPr>
            <p:ph type="title"/>
          </p:nvPr>
        </p:nvSpPr>
        <p:spPr>
          <a:xfrm>
            <a:off x="457200" y="274638"/>
            <a:ext cx="8229600" cy="850106"/>
          </a:xfrm>
        </p:spPr>
        <p:txBody>
          <a:bodyPr/>
          <a:lstStyle/>
          <a:p>
            <a:pPr algn="ctr"/>
            <a:r>
              <a:rPr lang="fa-IR" dirty="0">
                <a:solidFill>
                  <a:srgbClr val="FF0000"/>
                </a:solidFill>
                <a:cs typeface="B Titr" pitchFamily="2" charset="-78"/>
              </a:rPr>
              <a:t>تمرین</a:t>
            </a:r>
            <a:endParaRPr lang="en-US" dirty="0"/>
          </a:p>
        </p:txBody>
      </p:sp>
    </p:spTree>
    <p:extLst>
      <p:ext uri="{BB962C8B-B14F-4D97-AF65-F5344CB8AC3E}">
        <p14:creationId xmlns:p14="http://schemas.microsoft.com/office/powerpoint/2010/main" val="578251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animEffect transition="in" filter="fade">
                                      <p:cBhvr>
                                        <p:cTn id="17" dur="500"/>
                                        <p:tgtEl>
                                          <p:spTgt spid="2">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Effect transition="in" filter="fade">
                                      <p:cBhvr>
                                        <p:cTn id="27" dur="500"/>
                                        <p:tgtEl>
                                          <p:spTgt spid="2">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
                                            <p:txEl>
                                              <p:pRg st="7" end="7"/>
                                            </p:txEl>
                                          </p:spTgt>
                                        </p:tgtEl>
                                        <p:attrNameLst>
                                          <p:attrName>style.visibility</p:attrName>
                                        </p:attrNameLst>
                                      </p:cBhvr>
                                      <p:to>
                                        <p:strVal val="visible"/>
                                      </p:to>
                                    </p:set>
                                    <p:animEffect transition="in" filter="fade">
                                      <p:cBhvr>
                                        <p:cTn id="32" dur="500"/>
                                        <p:tgtEl>
                                          <p:spTgt spid="2">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
                                            <p:txEl>
                                              <p:pRg st="10" end="10"/>
                                            </p:txEl>
                                          </p:spTgt>
                                        </p:tgtEl>
                                        <p:attrNameLst>
                                          <p:attrName>style.visibility</p:attrName>
                                        </p:attrNameLst>
                                      </p:cBhvr>
                                      <p:to>
                                        <p:strVal val="visible"/>
                                      </p:to>
                                    </p:set>
                                    <p:animEffect transition="in" filter="fade">
                                      <p:cBhvr>
                                        <p:cTn id="42"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0" lvl="0" indent="0" algn="just">
              <a:buNone/>
              <a:defRPr/>
            </a:pPr>
            <a:r>
              <a:rPr lang="fa-IR" sz="2800" b="1" dirty="0">
                <a:solidFill>
                  <a:prstClr val="black">
                    <a:lumMod val="75000"/>
                    <a:lumOff val="25000"/>
                  </a:prstClr>
                </a:solidFill>
                <a:cs typeface="B Nazanin" pitchFamily="2" charset="-78"/>
              </a:rPr>
              <a:t>روش کلی برای انتخاب بیماران وتقسیم بندی آنها براساس فوریت نیاز به درمان است</a:t>
            </a:r>
          </a:p>
          <a:p>
            <a:pPr marL="0" lvl="0" indent="0" algn="just">
              <a:buNone/>
              <a:defRPr/>
            </a:pPr>
            <a:endParaRPr lang="fa-IR" sz="2800" b="1" dirty="0">
              <a:solidFill>
                <a:prstClr val="black">
                  <a:lumMod val="75000"/>
                  <a:lumOff val="25000"/>
                </a:prstClr>
              </a:solidFill>
              <a:cs typeface="B Nazanin" pitchFamily="2" charset="-78"/>
            </a:endParaRPr>
          </a:p>
          <a:p>
            <a:pPr marL="0" lvl="0" indent="0" fontAlgn="base">
              <a:spcBef>
                <a:spcPct val="0"/>
              </a:spcBef>
              <a:spcAft>
                <a:spcPct val="0"/>
              </a:spcAft>
              <a:buNone/>
            </a:pPr>
            <a:r>
              <a:rPr lang="fa-IR" altLang="fa-IR" sz="4400" b="1" dirty="0">
                <a:solidFill>
                  <a:srgbClr val="000000"/>
                </a:solidFill>
                <a:latin typeface="Arial" pitchFamily="34" charset="0"/>
                <a:cs typeface="Arial" pitchFamily="34" charset="0"/>
              </a:rPr>
              <a:t>دسته بندی بیماران براساس شدت جراحت وبیماری  به نحوی که از منابع و امکانات موجود بهتـــــرین استفاده و بهره وری برای ارائه خدمات به بیشتریــن  </a:t>
            </a:r>
          </a:p>
          <a:p>
            <a:pPr marL="0" lvl="0" indent="0" fontAlgn="base">
              <a:spcBef>
                <a:spcPct val="0"/>
              </a:spcBef>
              <a:spcAft>
                <a:spcPct val="0"/>
              </a:spcAft>
              <a:buNone/>
            </a:pPr>
            <a:r>
              <a:rPr lang="fa-IR" altLang="fa-IR" sz="4400" b="1" dirty="0">
                <a:solidFill>
                  <a:srgbClr val="000000"/>
                </a:solidFill>
                <a:latin typeface="Arial" pitchFamily="34" charset="0"/>
                <a:cs typeface="Arial" pitchFamily="34" charset="0"/>
              </a:rPr>
              <a:t>  تعداد از بیماران صورت گیرد</a:t>
            </a:r>
            <a:endParaRPr lang="fa-IR" dirty="0"/>
          </a:p>
          <a:p>
            <a:endParaRPr lang="fa-IR" dirty="0"/>
          </a:p>
        </p:txBody>
      </p:sp>
      <p:sp>
        <p:nvSpPr>
          <p:cNvPr id="2" name="Title 1"/>
          <p:cNvSpPr>
            <a:spLocks noGrp="1"/>
          </p:cNvSpPr>
          <p:nvPr>
            <p:ph type="title"/>
          </p:nvPr>
        </p:nvSpPr>
        <p:spPr/>
        <p:txBody>
          <a:bodyPr/>
          <a:lstStyle/>
          <a:p>
            <a:pPr algn="r"/>
            <a:r>
              <a:rPr lang="fa-IR" dirty="0">
                <a:solidFill>
                  <a:srgbClr val="C0504D">
                    <a:lumMod val="75000"/>
                  </a:srgbClr>
                </a:solidFill>
                <a:cs typeface="B Titr" panose="00000700000000000000" pitchFamily="2" charset="-78"/>
              </a:rPr>
              <a:t>تعریف</a:t>
            </a:r>
            <a:r>
              <a:rPr lang="fa-IR" dirty="0">
                <a:solidFill>
                  <a:prstClr val="black"/>
                </a:solidFill>
                <a:cs typeface="B Titr" panose="00000700000000000000" pitchFamily="2" charset="-78"/>
              </a:rPr>
              <a:t> </a:t>
            </a:r>
            <a:r>
              <a:rPr lang="fa-IR" dirty="0">
                <a:solidFill>
                  <a:srgbClr val="C0504D">
                    <a:lumMod val="75000"/>
                  </a:srgbClr>
                </a:solidFill>
                <a:cs typeface="B Titr" panose="00000700000000000000" pitchFamily="2" charset="-78"/>
              </a:rPr>
              <a:t>تریاژ</a:t>
            </a:r>
            <a:endParaRPr lang="fa-IR" dirty="0">
              <a:cs typeface="B Titr" panose="00000700000000000000" pitchFamily="2" charset="-78"/>
            </a:endParaRPr>
          </a:p>
        </p:txBody>
      </p:sp>
    </p:spTree>
    <p:extLst>
      <p:ext uri="{BB962C8B-B14F-4D97-AF65-F5344CB8AC3E}">
        <p14:creationId xmlns:p14="http://schemas.microsoft.com/office/powerpoint/2010/main" val="3109209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fa-IR" dirty="0">
                <a:solidFill>
                  <a:srgbClr val="FF0000"/>
                </a:solidFill>
                <a:cs typeface="B Titr" panose="00000700000000000000" pitchFamily="2" charset="-78"/>
              </a:rPr>
              <a:t>کارت تریاژ</a:t>
            </a: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23928" y="1484784"/>
            <a:ext cx="4824535"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772815"/>
            <a:ext cx="3654425" cy="4104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49642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Content Placeholder 2"/>
          <p:cNvSpPr>
            <a:spLocks noGrp="1"/>
          </p:cNvSpPr>
          <p:nvPr>
            <p:ph idx="1"/>
          </p:nvPr>
        </p:nvSpPr>
        <p:spPr>
          <a:xfrm>
            <a:off x="304800" y="1676400"/>
            <a:ext cx="8382000" cy="4572000"/>
          </a:xfrm>
        </p:spPr>
        <p:txBody>
          <a:bodyPr/>
          <a:lstStyle/>
          <a:p>
            <a:pPr eaLnBrk="1" hangingPunct="1"/>
            <a:r>
              <a:rPr lang="fa-IR" altLang="fa-IR" sz="2400" b="1" dirty="0">
                <a:cs typeface="B Nazanin" pitchFamily="2" charset="-78"/>
              </a:rPr>
              <a:t>این سیستم برای کودکان 1تا 8 ساله مورد استفاده قرار می گیرد.</a:t>
            </a:r>
          </a:p>
          <a:p>
            <a:pPr eaLnBrk="1" hangingPunct="1"/>
            <a:endParaRPr lang="fa-IR" altLang="fa-IR" sz="2400" b="1" dirty="0">
              <a:cs typeface="B Nazanin" pitchFamily="2" charset="-78"/>
            </a:endParaRPr>
          </a:p>
          <a:p>
            <a:pPr eaLnBrk="1" hangingPunct="1"/>
            <a:r>
              <a:rPr lang="fa-IR" altLang="fa-IR" sz="2400" b="1" dirty="0">
                <a:cs typeface="B Nazanin" pitchFamily="2" charset="-78"/>
              </a:rPr>
              <a:t>علت کاربرد</a:t>
            </a:r>
            <a:r>
              <a:rPr lang="en-US" altLang="fa-IR" sz="2400" b="1" dirty="0">
                <a:cs typeface="B Nazanin" pitchFamily="2" charset="-78"/>
              </a:rPr>
              <a:t>Jump START</a:t>
            </a:r>
            <a:r>
              <a:rPr lang="fa-IR" altLang="fa-IR" sz="2400" b="1" dirty="0">
                <a:cs typeface="B Nazanin" pitchFamily="2" charset="-78"/>
              </a:rPr>
              <a:t> در کودکان بیمار اساسا وجود برخی از تفاوتهای فیزیولوژؤیک خردسال در مقایسه با بالغین است .</a:t>
            </a:r>
          </a:p>
          <a:p>
            <a:pPr eaLnBrk="1" hangingPunct="1"/>
            <a:endParaRPr lang="fa-IR" altLang="fa-IR" sz="2400" b="1" dirty="0">
              <a:cs typeface="B Nazanin" pitchFamily="2" charset="-78"/>
            </a:endParaRPr>
          </a:p>
          <a:p>
            <a:pPr eaLnBrk="1" hangingPunct="1"/>
            <a:r>
              <a:rPr lang="en-US" altLang="fa-IR" sz="2400" b="1" dirty="0">
                <a:cs typeface="B Nazanin" pitchFamily="2" charset="-78"/>
              </a:rPr>
              <a:t>Jump start</a:t>
            </a:r>
            <a:r>
              <a:rPr lang="fa-IR" altLang="fa-IR" sz="2400" b="1" dirty="0">
                <a:cs typeface="B Nazanin" pitchFamily="2" charset="-78"/>
              </a:rPr>
              <a:t> از همان مقوله </a:t>
            </a:r>
            <a:r>
              <a:rPr lang="en-US" altLang="fa-IR" sz="2400" b="1" dirty="0">
                <a:cs typeface="B Nazanin" pitchFamily="2" charset="-78"/>
              </a:rPr>
              <a:t>start</a:t>
            </a:r>
            <a:r>
              <a:rPr lang="fa-IR" altLang="fa-IR" sz="2400" b="1" dirty="0">
                <a:cs typeface="B Nazanin" pitchFamily="2" charset="-78"/>
              </a:rPr>
              <a:t> استفاده می کند  موارد زیر را مورد ارزیابی قرار خواهید داد</a:t>
            </a:r>
            <a:r>
              <a:rPr lang="en-US" altLang="fa-IR" sz="2400" b="1" dirty="0">
                <a:cs typeface="B Nazanin" pitchFamily="2" charset="-78"/>
              </a:rPr>
              <a:t>  </a:t>
            </a:r>
            <a:r>
              <a:rPr lang="fa-IR" altLang="fa-IR" sz="2400" b="1" dirty="0">
                <a:cs typeface="B Nazanin" pitchFamily="2" charset="-78"/>
              </a:rPr>
              <a:t>(راه رفتن در صحنه حادثه/وضعیت تنفسی/وضعیت خونرسانی/ وضعیت ذهنی)</a:t>
            </a:r>
          </a:p>
          <a:p>
            <a:pPr eaLnBrk="1" hangingPunct="1"/>
            <a:endParaRPr lang="fa-IR" altLang="fa-IR" sz="2400" b="1" dirty="0">
              <a:cs typeface="B Nazanin" pitchFamily="2" charset="-78"/>
            </a:endParaRPr>
          </a:p>
          <a:p>
            <a:pPr eaLnBrk="1" hangingPunct="1"/>
            <a:r>
              <a:rPr lang="fa-IR" altLang="fa-IR" sz="2400" b="1" dirty="0">
                <a:cs typeface="B Nazanin" pitchFamily="2" charset="-78"/>
              </a:rPr>
              <a:t>سیستم تریاژ </a:t>
            </a:r>
            <a:r>
              <a:rPr lang="en-US" altLang="fa-IR" sz="2400" b="1" dirty="0">
                <a:cs typeface="B Nazanin" pitchFamily="2" charset="-78"/>
              </a:rPr>
              <a:t>Jump START</a:t>
            </a:r>
            <a:r>
              <a:rPr lang="fa-IR" altLang="fa-IR" sz="2400" b="1" dirty="0">
                <a:cs typeface="B Nazanin" pitchFamily="2" charset="-78"/>
              </a:rPr>
              <a:t> برای هر کودک نباید بیش از 15 ثانیه طول بکشد.</a:t>
            </a:r>
            <a:endParaRPr lang="en-US" altLang="fa-IR" sz="2400" b="1" dirty="0">
              <a:cs typeface="B Nazanin" pitchFamily="2" charset="-78"/>
            </a:endParaRPr>
          </a:p>
          <a:p>
            <a:pPr eaLnBrk="1" hangingPunct="1"/>
            <a:endParaRPr lang="en-US" altLang="fa-IR" dirty="0">
              <a:cs typeface="B Nazanin" pitchFamily="2" charset="-78"/>
            </a:endParaRPr>
          </a:p>
          <a:p>
            <a:pPr eaLnBrk="1" hangingPunct="1"/>
            <a:endParaRPr lang="en-US" altLang="fa-IR" dirty="0">
              <a:cs typeface="B Nazanin" pitchFamily="2" charset="-78"/>
            </a:endParaRPr>
          </a:p>
          <a:p>
            <a:pPr eaLnBrk="1" hangingPunct="1"/>
            <a:endParaRPr lang="en-US" altLang="fa-IR" dirty="0">
              <a:cs typeface="B Nazanin" pitchFamily="2" charset="-78"/>
            </a:endParaRPr>
          </a:p>
          <a:p>
            <a:pPr eaLnBrk="1" hangingPunct="1"/>
            <a:endParaRPr lang="en-US" altLang="fa-IR" dirty="0">
              <a:cs typeface="B Nazanin" pitchFamily="2" charset="-78"/>
            </a:endParaRPr>
          </a:p>
          <a:p>
            <a:pPr eaLnBrk="1" hangingPunct="1"/>
            <a:endParaRPr lang="fa-IR" altLang="fa-IR" dirty="0">
              <a:cs typeface="B Nazanin" pitchFamily="2" charset="-78"/>
            </a:endParaRPr>
          </a:p>
        </p:txBody>
      </p:sp>
      <p:sp>
        <p:nvSpPr>
          <p:cNvPr id="26626" name="Title 1"/>
          <p:cNvSpPr>
            <a:spLocks noGrp="1"/>
          </p:cNvSpPr>
          <p:nvPr>
            <p:ph type="title"/>
          </p:nvPr>
        </p:nvSpPr>
        <p:spPr>
          <a:xfrm>
            <a:off x="914400" y="533400"/>
            <a:ext cx="7772400" cy="1143000"/>
          </a:xfrm>
        </p:spPr>
        <p:txBody>
          <a:bodyPr rtlCol="1">
            <a:normAutofit/>
          </a:bodyPr>
          <a:lstStyle/>
          <a:p>
            <a:pPr algn="ctr" eaLnBrk="1" fontAlgn="auto" hangingPunct="1">
              <a:spcAft>
                <a:spcPts val="0"/>
              </a:spcAft>
              <a:defRPr/>
            </a:pPr>
            <a:r>
              <a:rPr lang="fa-IR" sz="2800" b="1" dirty="0">
                <a:solidFill>
                  <a:srgbClr val="FF0000"/>
                </a:solidFill>
                <a:cs typeface="B Titr" pitchFamily="2" charset="-78"/>
              </a:rPr>
              <a:t>سیستم تریاژ</a:t>
            </a:r>
            <a:r>
              <a:rPr lang="en-US" sz="2800" b="1" dirty="0">
                <a:solidFill>
                  <a:srgbClr val="FF0000"/>
                </a:solidFill>
                <a:cs typeface="B Titr" pitchFamily="2" charset="-78"/>
              </a:rPr>
              <a:t>   JumpStart   </a:t>
            </a:r>
            <a:r>
              <a:rPr lang="fa-IR" sz="2800" b="1" dirty="0">
                <a:solidFill>
                  <a:srgbClr val="FF0000"/>
                </a:solidFill>
              </a:rPr>
              <a:t> </a:t>
            </a:r>
            <a:r>
              <a:rPr lang="fa-IR" sz="2000" b="1" dirty="0">
                <a:solidFill>
                  <a:srgbClr val="FF0000"/>
                </a:solidFill>
                <a:cs typeface="B Titr" pitchFamily="2" charset="-78"/>
              </a:rPr>
              <a:t>در</a:t>
            </a:r>
            <a:r>
              <a:rPr lang="fa-IR" sz="1600" b="1" dirty="0">
                <a:solidFill>
                  <a:srgbClr val="FF0000"/>
                </a:solidFill>
                <a:cs typeface="B Titr" pitchFamily="2" charset="-78"/>
              </a:rPr>
              <a:t> </a:t>
            </a:r>
            <a:r>
              <a:rPr lang="fa-IR" sz="2800" b="1" dirty="0">
                <a:solidFill>
                  <a:srgbClr val="FF0000"/>
                </a:solidFill>
                <a:cs typeface="B Titr" pitchFamily="2" charset="-78"/>
              </a:rPr>
              <a:t>کودکان</a:t>
            </a:r>
            <a:r>
              <a:rPr lang="en-US" sz="2800" b="1" dirty="0">
                <a:solidFill>
                  <a:srgbClr val="FF0000"/>
                </a:solidFill>
                <a:cs typeface="B Titr" pitchFamily="2" charset="-78"/>
              </a:rPr>
              <a:t>   </a:t>
            </a:r>
            <a:br>
              <a:rPr lang="en-US" dirty="0">
                <a:cs typeface="Tahoma" pitchFamily="34" charset="0"/>
              </a:rPr>
            </a:br>
            <a:endParaRPr lang="fa-IR" dirty="0"/>
          </a:p>
        </p:txBody>
      </p:sp>
    </p:spTree>
    <p:extLst>
      <p:ext uri="{BB962C8B-B14F-4D97-AF65-F5344CB8AC3E}">
        <p14:creationId xmlns:p14="http://schemas.microsoft.com/office/powerpoint/2010/main" val="36709804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Content Placeholder 2"/>
          <p:cNvSpPr>
            <a:spLocks noGrp="1"/>
          </p:cNvSpPr>
          <p:nvPr>
            <p:ph idx="1"/>
          </p:nvPr>
        </p:nvSpPr>
        <p:spPr>
          <a:xfrm>
            <a:off x="228600" y="1828800"/>
            <a:ext cx="8458200" cy="4572000"/>
          </a:xfrm>
        </p:spPr>
        <p:txBody>
          <a:bodyPr/>
          <a:lstStyle/>
          <a:p>
            <a:pPr eaLnBrk="1" hangingPunct="1"/>
            <a:r>
              <a:rPr lang="fa-IR" altLang="fa-IR" sz="2800" dirty="0">
                <a:cs typeface="B Nazanin" pitchFamily="2" charset="-78"/>
              </a:rPr>
              <a:t>سرعت تنفس بین 15 تا 45 بار در دقیقه نرمال است.</a:t>
            </a:r>
          </a:p>
          <a:p>
            <a:pPr eaLnBrk="1" hangingPunct="1"/>
            <a:endParaRPr lang="fa-IR" altLang="fa-IR" sz="2800" dirty="0">
              <a:cs typeface="B Nazanin" pitchFamily="2" charset="-78"/>
            </a:endParaRPr>
          </a:p>
          <a:p>
            <a:pPr eaLnBrk="1" hangingPunct="1"/>
            <a:r>
              <a:rPr lang="fa-IR" altLang="fa-IR" sz="2800" dirty="0">
                <a:cs typeface="B Nazanin" pitchFamily="2" charset="-78"/>
              </a:rPr>
              <a:t>تنفس کمتر از 15 بار در دقیقه است  و یا بیشتر از 45 بار در دقیقه  قرمز است.</a:t>
            </a:r>
          </a:p>
          <a:p>
            <a:pPr eaLnBrk="1" hangingPunct="1"/>
            <a:endParaRPr lang="fa-IR" altLang="fa-IR" sz="2800" dirty="0">
              <a:cs typeface="B Nazanin" pitchFamily="2" charset="-78"/>
            </a:endParaRPr>
          </a:p>
          <a:p>
            <a:pPr eaLnBrk="1" hangingPunct="1"/>
            <a:r>
              <a:rPr lang="fa-IR" altLang="fa-IR" sz="2800" dirty="0">
                <a:cs typeface="B Nazanin" pitchFamily="2" charset="-78"/>
              </a:rPr>
              <a:t>اگر پس از باز کردن راه هوایی  نبض وجود دارد  و تنفس دیده نمی شود 15 ثانیه تهویه  به ماسک را در حدود 5 تنفس انجام دهید  اگر بیمار همچنان آپنه است بر چسب سیاه زده.</a:t>
            </a:r>
          </a:p>
        </p:txBody>
      </p:sp>
      <p:sp>
        <p:nvSpPr>
          <p:cNvPr id="27650" name="Title 1"/>
          <p:cNvSpPr>
            <a:spLocks noGrp="1"/>
          </p:cNvSpPr>
          <p:nvPr>
            <p:ph type="title"/>
          </p:nvPr>
        </p:nvSpPr>
        <p:spPr>
          <a:xfrm>
            <a:off x="304800" y="457200"/>
            <a:ext cx="8382000" cy="1143000"/>
          </a:xfrm>
        </p:spPr>
        <p:txBody>
          <a:bodyPr rtlCol="1">
            <a:normAutofit/>
          </a:bodyPr>
          <a:lstStyle/>
          <a:p>
            <a:pPr algn="ctr" eaLnBrk="1" fontAlgn="auto" hangingPunct="1">
              <a:spcAft>
                <a:spcPts val="0"/>
              </a:spcAft>
              <a:defRPr/>
            </a:pPr>
            <a:r>
              <a:rPr lang="fa-IR" sz="2800" b="1" dirty="0">
                <a:solidFill>
                  <a:srgbClr val="FF0000"/>
                </a:solidFill>
                <a:cs typeface="B Titr" pitchFamily="2" charset="-78"/>
              </a:rPr>
              <a:t>ارزیابی تنفسی</a:t>
            </a:r>
            <a:r>
              <a:rPr lang="en-US" sz="2800" b="1" dirty="0">
                <a:solidFill>
                  <a:srgbClr val="FF0000"/>
                </a:solidFill>
                <a:cs typeface="B Titr" pitchFamily="2" charset="-78"/>
              </a:rPr>
              <a:t>   </a:t>
            </a:r>
            <a:r>
              <a:rPr lang="en-US" sz="2800" dirty="0">
                <a:solidFill>
                  <a:srgbClr val="FF0000"/>
                </a:solidFill>
                <a:cs typeface="B Titr" pitchFamily="2" charset="-78"/>
              </a:rPr>
              <a:t>  </a:t>
            </a:r>
            <a:r>
              <a:rPr lang="en-US" sz="2800" b="1" dirty="0">
                <a:solidFill>
                  <a:srgbClr val="FF0000"/>
                </a:solidFill>
                <a:cs typeface="B Titr" pitchFamily="2" charset="-78"/>
              </a:rPr>
              <a:t>Jumpstart</a:t>
            </a:r>
            <a:br>
              <a:rPr lang="en-US" sz="2800" dirty="0">
                <a:solidFill>
                  <a:srgbClr val="FF0000"/>
                </a:solidFill>
                <a:cs typeface="B Titr" pitchFamily="2" charset="-78"/>
              </a:rPr>
            </a:br>
            <a:endParaRPr lang="fa-IR" sz="2800" dirty="0">
              <a:solidFill>
                <a:srgbClr val="FF0000"/>
              </a:solidFill>
              <a:cs typeface="B Titr" pitchFamily="2" charset="-78"/>
            </a:endParaRPr>
          </a:p>
        </p:txBody>
      </p:sp>
    </p:spTree>
    <p:extLst>
      <p:ext uri="{BB962C8B-B14F-4D97-AF65-F5344CB8AC3E}">
        <p14:creationId xmlns:p14="http://schemas.microsoft.com/office/powerpoint/2010/main" val="10749325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1" y="1119188"/>
            <a:ext cx="7416824" cy="5738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63688" y="332656"/>
            <a:ext cx="5202237" cy="582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6514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idx="1"/>
          </p:nvPr>
        </p:nvSpPr>
        <p:spPr>
          <a:xfrm>
            <a:off x="457200" y="1600200"/>
            <a:ext cx="8229600" cy="4876800"/>
          </a:xfrm>
        </p:spPr>
        <p:txBody>
          <a:bodyPr>
            <a:normAutofit fontScale="92500"/>
          </a:bodyPr>
          <a:lstStyle/>
          <a:p>
            <a:pPr eaLnBrk="1" hangingPunct="1"/>
            <a:r>
              <a:rPr lang="fa-IR" altLang="fa-IR" sz="2800" dirty="0">
                <a:cs typeface="B Nazanin" pitchFamily="2" charset="-78"/>
              </a:rPr>
              <a:t>ارزیابی دقیق تر وتوزیع مناسب خدمات درمانی توسط پرسنل کارازموده درجایی که امکانات احیای پیشرفته وجوددارد</a:t>
            </a:r>
          </a:p>
          <a:p>
            <a:pPr eaLnBrk="1" hangingPunct="1"/>
            <a:r>
              <a:rPr lang="fa-IR" altLang="fa-IR" sz="2800" dirty="0">
                <a:cs typeface="B Nazanin" pitchFamily="2" charset="-78"/>
              </a:rPr>
              <a:t>درمواردی که تعداد آسیب دیدگان زیاد بوده و امکان انتقال تمام آنها به مراکز درمانی یا بیمارستان وجود ندارد و هنوز درمانگاه صحرایی نیز درمحل احداث نشده است، شاید گروهی از آسیب دیدگان تامدت زیادی درهمان محل باقی بمانند. </a:t>
            </a:r>
          </a:p>
          <a:p>
            <a:pPr eaLnBrk="1" hangingPunct="1"/>
            <a:r>
              <a:rPr lang="fa-IR" altLang="fa-IR" sz="2800" dirty="0">
                <a:cs typeface="B Nazanin" pitchFamily="2" charset="-78"/>
              </a:rPr>
              <a:t>دراین موارد از سیستم تریاژ </a:t>
            </a:r>
            <a:endParaRPr lang="en-US" altLang="fa-IR" sz="2800" dirty="0">
              <a:cs typeface="B Nazanin" pitchFamily="2" charset="-78"/>
            </a:endParaRPr>
          </a:p>
          <a:p>
            <a:pPr marL="109728" indent="0" eaLnBrk="1" hangingPunct="1">
              <a:buNone/>
            </a:pPr>
            <a:r>
              <a:rPr lang="en-US" altLang="fa-IR" sz="2800" dirty="0">
                <a:cs typeface="B Nazanin" pitchFamily="2" charset="-78"/>
              </a:rPr>
              <a:t>SAVE (secondary assessment of victim endpoint)</a:t>
            </a:r>
            <a:r>
              <a:rPr lang="fa-IR" altLang="fa-IR" sz="2800" dirty="0">
                <a:cs typeface="B Nazanin" pitchFamily="2" charset="-78"/>
              </a:rPr>
              <a:t> </a:t>
            </a:r>
          </a:p>
          <a:p>
            <a:pPr marL="109728" indent="0" eaLnBrk="1" hangingPunct="1">
              <a:buNone/>
            </a:pPr>
            <a:r>
              <a:rPr lang="fa-IR" altLang="fa-IR" sz="2800" dirty="0">
                <a:cs typeface="B Nazanin" pitchFamily="2" charset="-78"/>
              </a:rPr>
              <a:t>استفاده می شود.</a:t>
            </a:r>
          </a:p>
          <a:p>
            <a:pPr eaLnBrk="1" hangingPunct="1"/>
            <a:r>
              <a:rPr lang="fa-IR" altLang="fa-IR" sz="2800" dirty="0">
                <a:cs typeface="B Nazanin" pitchFamily="2" charset="-78"/>
              </a:rPr>
              <a:t>روش </a:t>
            </a:r>
            <a:r>
              <a:rPr lang="en-US" altLang="fa-IR" sz="2800" dirty="0">
                <a:cs typeface="B Nazanin" pitchFamily="2" charset="-78"/>
              </a:rPr>
              <a:t>SAVE</a:t>
            </a:r>
            <a:r>
              <a:rPr lang="fa-IR" altLang="fa-IR" sz="2800" dirty="0">
                <a:cs typeface="B Nazanin" pitchFamily="2" charset="-78"/>
              </a:rPr>
              <a:t> براساس تشخیص بیمارانی است که بیشترین استفاده را از مراقبت های موجود میبرند.</a:t>
            </a:r>
            <a:endParaRPr lang="en-US" altLang="fa-IR" sz="2800" dirty="0">
              <a:cs typeface="B Nazanin" pitchFamily="2" charset="-78"/>
            </a:endParaRPr>
          </a:p>
        </p:txBody>
      </p:sp>
      <p:sp>
        <p:nvSpPr>
          <p:cNvPr id="19458" name="Rectangle 2"/>
          <p:cNvSpPr>
            <a:spLocks noGrp="1" noChangeArrowheads="1"/>
          </p:cNvSpPr>
          <p:nvPr>
            <p:ph type="title"/>
          </p:nvPr>
        </p:nvSpPr>
        <p:spPr>
          <a:xfrm>
            <a:off x="0" y="304800"/>
            <a:ext cx="8229600" cy="1143000"/>
          </a:xfrm>
        </p:spPr>
        <p:txBody>
          <a:bodyPr/>
          <a:lstStyle/>
          <a:p>
            <a:pPr algn="ctr" eaLnBrk="1" hangingPunct="1"/>
            <a:r>
              <a:rPr lang="fa-IR" altLang="fa-IR" sz="3200" dirty="0">
                <a:solidFill>
                  <a:srgbClr val="FF0000"/>
                </a:solidFill>
                <a:cs typeface="B Titr" pitchFamily="2" charset="-78"/>
              </a:rPr>
              <a:t>تریاژ ثانویه</a:t>
            </a:r>
            <a:endParaRPr lang="en-US" altLang="fa-IR" sz="3200" dirty="0">
              <a:solidFill>
                <a:srgbClr val="FF0000"/>
              </a:solidFill>
              <a:cs typeface="B Titr" pitchFamily="2" charset="-78"/>
            </a:endParaRPr>
          </a:p>
        </p:txBody>
      </p:sp>
    </p:spTree>
    <p:extLst>
      <p:ext uri="{BB962C8B-B14F-4D97-AF65-F5344CB8AC3E}">
        <p14:creationId xmlns:p14="http://schemas.microsoft.com/office/powerpoint/2010/main" val="2313943562"/>
      </p:ext>
    </p:extLst>
  </p:cSld>
  <p:clrMapOvr>
    <a:masterClrMapping/>
  </p:clrMapOvr>
  <p:transition>
    <p:newsflash/>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wheel(4)">
                                      <p:cBhvr>
                                        <p:cTn id="7" dur="2000"/>
                                        <p:tgtEl>
                                          <p:spTgt spid="194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6083">
                                            <p:txEl>
                                              <p:pRg st="0" end="0"/>
                                            </p:txEl>
                                          </p:spTgt>
                                        </p:tgtEl>
                                        <p:attrNameLst>
                                          <p:attrName>style.visibility</p:attrName>
                                        </p:attrNameLst>
                                      </p:cBhvr>
                                      <p:to>
                                        <p:strVal val="visible"/>
                                      </p:to>
                                    </p:set>
                                    <p:animEffect transition="in" filter="blinds(horizontal)">
                                      <p:cBhvr>
                                        <p:cTn id="12" dur="500"/>
                                        <p:tgtEl>
                                          <p:spTgt spid="4608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6083">
                                            <p:txEl>
                                              <p:pRg st="1" end="1"/>
                                            </p:txEl>
                                          </p:spTgt>
                                        </p:tgtEl>
                                        <p:attrNameLst>
                                          <p:attrName>style.visibility</p:attrName>
                                        </p:attrNameLst>
                                      </p:cBhvr>
                                      <p:to>
                                        <p:strVal val="visible"/>
                                      </p:to>
                                    </p:set>
                                    <p:animEffect transition="in" filter="blinds(horizontal)">
                                      <p:cBhvr>
                                        <p:cTn id="17" dur="500"/>
                                        <p:tgtEl>
                                          <p:spTgt spid="4608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6083">
                                            <p:txEl>
                                              <p:pRg st="2" end="2"/>
                                            </p:txEl>
                                          </p:spTgt>
                                        </p:tgtEl>
                                        <p:attrNameLst>
                                          <p:attrName>style.visibility</p:attrName>
                                        </p:attrNameLst>
                                      </p:cBhvr>
                                      <p:to>
                                        <p:strVal val="visible"/>
                                      </p:to>
                                    </p:set>
                                    <p:animEffect transition="in" filter="blinds(horizontal)">
                                      <p:cBhvr>
                                        <p:cTn id="22" dur="500"/>
                                        <p:tgtEl>
                                          <p:spTgt spid="46083">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6083">
                                            <p:txEl>
                                              <p:pRg st="3" end="3"/>
                                            </p:txEl>
                                          </p:spTgt>
                                        </p:tgtEl>
                                        <p:attrNameLst>
                                          <p:attrName>style.visibility</p:attrName>
                                        </p:attrNameLst>
                                      </p:cBhvr>
                                      <p:to>
                                        <p:strVal val="visible"/>
                                      </p:to>
                                    </p:set>
                                    <p:animEffect transition="in" filter="blinds(horizontal)">
                                      <p:cBhvr>
                                        <p:cTn id="27" dur="500"/>
                                        <p:tgtEl>
                                          <p:spTgt spid="4608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6083">
                                            <p:txEl>
                                              <p:pRg st="4" end="4"/>
                                            </p:txEl>
                                          </p:spTgt>
                                        </p:tgtEl>
                                        <p:attrNameLst>
                                          <p:attrName>style.visibility</p:attrName>
                                        </p:attrNameLst>
                                      </p:cBhvr>
                                      <p:to>
                                        <p:strVal val="visible"/>
                                      </p:to>
                                    </p:set>
                                    <p:animEffect transition="in" filter="blinds(horizontal)">
                                      <p:cBhvr>
                                        <p:cTn id="32" dur="500"/>
                                        <p:tgtEl>
                                          <p:spTgt spid="46083">
                                            <p:txEl>
                                              <p:pRg st="4" end="4"/>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6083">
                                            <p:txEl>
                                              <p:pRg st="5" end="5"/>
                                            </p:txEl>
                                          </p:spTgt>
                                        </p:tgtEl>
                                        <p:attrNameLst>
                                          <p:attrName>style.visibility</p:attrName>
                                        </p:attrNameLst>
                                      </p:cBhvr>
                                      <p:to>
                                        <p:strVal val="visible"/>
                                      </p:to>
                                    </p:set>
                                    <p:animEffect transition="in" filter="blinds(horizontal)">
                                      <p:cBhvr>
                                        <p:cTn id="37" dur="500"/>
                                        <p:tgtEl>
                                          <p:spTgt spid="4608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1426170"/>
          </a:xfrm>
        </p:spPr>
        <p:txBody>
          <a:bodyPr>
            <a:normAutofit fontScale="90000"/>
          </a:bodyPr>
          <a:lstStyle/>
          <a:p>
            <a:pPr algn="ctr"/>
            <a:r>
              <a:rPr lang="fa-IR" dirty="0"/>
              <a:t>الگوی تریاژ </a:t>
            </a:r>
            <a:r>
              <a:rPr lang="en-US" dirty="0"/>
              <a:t>SAVE</a:t>
            </a:r>
            <a:br>
              <a:rPr lang="fa-IR" dirty="0"/>
            </a:br>
            <a:r>
              <a:rPr lang="en-US" altLang="fa-IR" sz="4000" dirty="0">
                <a:cs typeface="B Nazanin" pitchFamily="2" charset="-78"/>
              </a:rPr>
              <a:t>secondary assessment of victim endpoint</a:t>
            </a:r>
            <a:endParaRPr lang="fa-IR" sz="40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44230" y="1916832"/>
            <a:ext cx="6455540" cy="40902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92757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Grp="1" noChangeArrowheads="1"/>
          </p:cNvSpPr>
          <p:nvPr>
            <p:ph idx="1"/>
          </p:nvPr>
        </p:nvSpPr>
        <p:spPr/>
        <p:txBody>
          <a:bodyPr>
            <a:normAutofit fontScale="92500" lnSpcReduction="20000"/>
          </a:bodyPr>
          <a:lstStyle/>
          <a:p>
            <a:pPr eaLnBrk="1" hangingPunct="1">
              <a:lnSpc>
                <a:spcPct val="90000"/>
              </a:lnSpc>
            </a:pPr>
            <a:r>
              <a:rPr lang="fa-IR" altLang="fa-IR" sz="2600" b="1" dirty="0">
                <a:cs typeface="B Nazanin" pitchFamily="2" charset="-78"/>
              </a:rPr>
              <a:t>آسیب دیدگانی که علی رغم اینکه درمحل نمی توان اقدامی جهت زنده ماندن ودرمان آنها انجام داد، اگر به بیمارستان برسند حتما نجات خواهندیافت</a:t>
            </a:r>
            <a:r>
              <a:rPr lang="fa-IR" altLang="fa-IR" sz="2600" b="1" dirty="0">
                <a:solidFill>
                  <a:srgbClr val="FF0000"/>
                </a:solidFill>
                <a:cs typeface="B Nazanin" pitchFamily="2" charset="-78"/>
              </a:rPr>
              <a:t>(قرمز</a:t>
            </a:r>
            <a:r>
              <a:rPr lang="fa-IR" altLang="fa-IR" sz="2600" b="1" dirty="0">
                <a:solidFill>
                  <a:srgbClr val="C00000"/>
                </a:solidFill>
                <a:cs typeface="B Nazanin" pitchFamily="2" charset="-78"/>
              </a:rPr>
              <a:t>)</a:t>
            </a:r>
          </a:p>
          <a:p>
            <a:pPr marL="109728" indent="0" eaLnBrk="1" hangingPunct="1">
              <a:lnSpc>
                <a:spcPct val="90000"/>
              </a:lnSpc>
              <a:buNone/>
            </a:pPr>
            <a:endParaRPr lang="fa-IR" altLang="fa-IR" sz="2600" b="1" dirty="0">
              <a:solidFill>
                <a:srgbClr val="C00000"/>
              </a:solidFill>
              <a:cs typeface="B Nazanin" pitchFamily="2" charset="-78"/>
            </a:endParaRPr>
          </a:p>
          <a:p>
            <a:pPr eaLnBrk="1" hangingPunct="1">
              <a:lnSpc>
                <a:spcPct val="90000"/>
              </a:lnSpc>
            </a:pPr>
            <a:r>
              <a:rPr lang="fa-IR" altLang="fa-IR" sz="2600" b="1" dirty="0">
                <a:cs typeface="B Nazanin" pitchFamily="2" charset="-78"/>
              </a:rPr>
              <a:t>آسیب دیدگانی که بیشترین فایده را از مداخلات درمانی موجود می برند</a:t>
            </a:r>
            <a:r>
              <a:rPr lang="fa-IR" altLang="fa-IR" sz="2600" b="1" dirty="0">
                <a:solidFill>
                  <a:srgbClr val="FFC000"/>
                </a:solidFill>
                <a:cs typeface="B Nazanin" pitchFamily="2" charset="-78"/>
              </a:rPr>
              <a:t>(زرد)</a:t>
            </a:r>
          </a:p>
          <a:p>
            <a:pPr marL="109728" indent="0" eaLnBrk="1" hangingPunct="1">
              <a:lnSpc>
                <a:spcPct val="90000"/>
              </a:lnSpc>
              <a:buNone/>
            </a:pPr>
            <a:endParaRPr lang="fa-IR" altLang="fa-IR" sz="2600" b="1" dirty="0">
              <a:solidFill>
                <a:srgbClr val="FFC000"/>
              </a:solidFill>
              <a:cs typeface="B Nazanin" pitchFamily="2" charset="-78"/>
            </a:endParaRPr>
          </a:p>
          <a:p>
            <a:pPr eaLnBrk="1" hangingPunct="1">
              <a:lnSpc>
                <a:spcPct val="90000"/>
              </a:lnSpc>
            </a:pPr>
            <a:r>
              <a:rPr lang="fa-IR" altLang="fa-IR" sz="2600" b="1" dirty="0">
                <a:cs typeface="B Nazanin" pitchFamily="2" charset="-78"/>
              </a:rPr>
              <a:t>آسیب دیدگانی که حتی بدون مداخله درمانی هم زنده می مانند</a:t>
            </a:r>
            <a:r>
              <a:rPr lang="fa-IR" altLang="fa-IR" sz="2600" b="1" dirty="0">
                <a:solidFill>
                  <a:srgbClr val="00B050"/>
                </a:solidFill>
                <a:cs typeface="B Nazanin" pitchFamily="2" charset="-78"/>
              </a:rPr>
              <a:t>(سبز)</a:t>
            </a:r>
          </a:p>
          <a:p>
            <a:pPr marL="109728" indent="0" eaLnBrk="1" hangingPunct="1">
              <a:lnSpc>
                <a:spcPct val="90000"/>
              </a:lnSpc>
              <a:buNone/>
            </a:pPr>
            <a:endParaRPr lang="fa-IR" altLang="fa-IR" sz="2600" b="1" dirty="0">
              <a:solidFill>
                <a:srgbClr val="00B050"/>
              </a:solidFill>
              <a:cs typeface="B Nazanin" pitchFamily="2" charset="-78"/>
            </a:endParaRPr>
          </a:p>
          <a:p>
            <a:pPr eaLnBrk="1" hangingPunct="1">
              <a:lnSpc>
                <a:spcPct val="90000"/>
              </a:lnSpc>
            </a:pPr>
            <a:r>
              <a:rPr lang="fa-IR" altLang="fa-IR" sz="2600" b="1" dirty="0">
                <a:cs typeface="B Nazanin" pitchFamily="2" charset="-78"/>
              </a:rPr>
              <a:t>آسیب دیدگانی که نه تنهادر محل نمی توان اقدامی جهت درمان و زنده ماندن آنها انجام داد، بلکه اگر به بیمارستان برسند هم قادر به ادامه حیات نخواهند بود</a:t>
            </a:r>
            <a:r>
              <a:rPr lang="fa-IR" altLang="fa-IR" sz="2600" b="1" dirty="0">
                <a:solidFill>
                  <a:srgbClr val="00B0F0"/>
                </a:solidFill>
                <a:cs typeface="B Nazanin" pitchFamily="2" charset="-78"/>
              </a:rPr>
              <a:t>(آبی</a:t>
            </a:r>
            <a:r>
              <a:rPr lang="fa-IR" altLang="fa-IR" sz="2600" b="1" dirty="0">
                <a:solidFill>
                  <a:srgbClr val="0070C0"/>
                </a:solidFill>
                <a:cs typeface="B Nazanin" pitchFamily="2" charset="-78"/>
              </a:rPr>
              <a:t>)</a:t>
            </a:r>
          </a:p>
          <a:p>
            <a:pPr marL="109728" indent="0" eaLnBrk="1" hangingPunct="1">
              <a:lnSpc>
                <a:spcPct val="90000"/>
              </a:lnSpc>
              <a:buNone/>
            </a:pPr>
            <a:endParaRPr lang="fa-IR" altLang="fa-IR" sz="2600" b="1" dirty="0">
              <a:solidFill>
                <a:srgbClr val="0070C0"/>
              </a:solidFill>
              <a:cs typeface="B Nazanin" pitchFamily="2" charset="-78"/>
            </a:endParaRPr>
          </a:p>
          <a:p>
            <a:pPr eaLnBrk="1" hangingPunct="1">
              <a:lnSpc>
                <a:spcPct val="90000"/>
              </a:lnSpc>
            </a:pPr>
            <a:r>
              <a:rPr lang="fa-IR" altLang="fa-IR" sz="2600" b="1" dirty="0">
                <a:cs typeface="B Nazanin" pitchFamily="2" charset="-78"/>
              </a:rPr>
              <a:t>متوفیان(سیاه)</a:t>
            </a:r>
          </a:p>
        </p:txBody>
      </p:sp>
      <p:sp>
        <p:nvSpPr>
          <p:cNvPr id="20482" name="Rectangle 2"/>
          <p:cNvSpPr>
            <a:spLocks noGrp="1" noChangeArrowheads="1"/>
          </p:cNvSpPr>
          <p:nvPr>
            <p:ph type="title"/>
          </p:nvPr>
        </p:nvSpPr>
        <p:spPr/>
        <p:txBody>
          <a:bodyPr rtlCol="1">
            <a:normAutofit fontScale="90000"/>
          </a:bodyPr>
          <a:lstStyle/>
          <a:p>
            <a:pPr algn="ctr" eaLnBrk="1" fontAlgn="auto" hangingPunct="1">
              <a:spcAft>
                <a:spcPts val="0"/>
              </a:spcAft>
              <a:defRPr/>
            </a:pPr>
            <a:r>
              <a:rPr lang="fa-IR" sz="3200" dirty="0">
                <a:cs typeface="B Titr" pitchFamily="2" charset="-78"/>
              </a:rPr>
              <a:t>دسته بندی بیماران براساس تریاژبه روش </a:t>
            </a:r>
            <a:br>
              <a:rPr lang="en-US" sz="3200" dirty="0">
                <a:cs typeface="B Titr" pitchFamily="2" charset="-78"/>
              </a:rPr>
            </a:br>
            <a:r>
              <a:rPr lang="en-US" sz="4000" b="1" dirty="0"/>
              <a:t>SAVE</a:t>
            </a:r>
          </a:p>
        </p:txBody>
      </p:sp>
    </p:spTree>
    <p:extLst>
      <p:ext uri="{BB962C8B-B14F-4D97-AF65-F5344CB8AC3E}">
        <p14:creationId xmlns:p14="http://schemas.microsoft.com/office/powerpoint/2010/main" val="2320940699"/>
      </p:ext>
    </p:extLst>
  </p:cSld>
  <p:clrMapOvr>
    <a:masterClrMapping/>
  </p:clrMapOvr>
  <p:transition>
    <p:cover dir="l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slide(fromBottom)">
                                      <p:cBhvr>
                                        <p:cTn id="7" dur="500"/>
                                        <p:tgtEl>
                                          <p:spTgt spid="204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8131">
                                            <p:txEl>
                                              <p:pRg st="0" end="0"/>
                                            </p:txEl>
                                          </p:spTgt>
                                        </p:tgtEl>
                                        <p:attrNameLst>
                                          <p:attrName>style.visibility</p:attrName>
                                        </p:attrNameLst>
                                      </p:cBhvr>
                                      <p:to>
                                        <p:strVal val="visible"/>
                                      </p:to>
                                    </p:set>
                                    <p:animEffect transition="in" filter="checkerboard(across)">
                                      <p:cBhvr>
                                        <p:cTn id="12" dur="500"/>
                                        <p:tgtEl>
                                          <p:spTgt spid="4813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48131">
                                            <p:txEl>
                                              <p:pRg st="2" end="2"/>
                                            </p:txEl>
                                          </p:spTgt>
                                        </p:tgtEl>
                                        <p:attrNameLst>
                                          <p:attrName>style.visibility</p:attrName>
                                        </p:attrNameLst>
                                      </p:cBhvr>
                                      <p:to>
                                        <p:strVal val="visible"/>
                                      </p:to>
                                    </p:set>
                                    <p:animEffect transition="in" filter="checkerboard(across)">
                                      <p:cBhvr>
                                        <p:cTn id="17" dur="500"/>
                                        <p:tgtEl>
                                          <p:spTgt spid="48131">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48131">
                                            <p:txEl>
                                              <p:pRg st="4" end="4"/>
                                            </p:txEl>
                                          </p:spTgt>
                                        </p:tgtEl>
                                        <p:attrNameLst>
                                          <p:attrName>style.visibility</p:attrName>
                                        </p:attrNameLst>
                                      </p:cBhvr>
                                      <p:to>
                                        <p:strVal val="visible"/>
                                      </p:to>
                                    </p:set>
                                    <p:animEffect transition="in" filter="checkerboard(across)">
                                      <p:cBhvr>
                                        <p:cTn id="22" dur="500"/>
                                        <p:tgtEl>
                                          <p:spTgt spid="48131">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48131">
                                            <p:txEl>
                                              <p:pRg st="6" end="6"/>
                                            </p:txEl>
                                          </p:spTgt>
                                        </p:tgtEl>
                                        <p:attrNameLst>
                                          <p:attrName>style.visibility</p:attrName>
                                        </p:attrNameLst>
                                      </p:cBhvr>
                                      <p:to>
                                        <p:strVal val="visible"/>
                                      </p:to>
                                    </p:set>
                                    <p:animEffect transition="in" filter="checkerboard(across)">
                                      <p:cBhvr>
                                        <p:cTn id="27" dur="500"/>
                                        <p:tgtEl>
                                          <p:spTgt spid="48131">
                                            <p:txEl>
                                              <p:pRg st="6" end="6"/>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48131">
                                            <p:txEl>
                                              <p:pRg st="8" end="8"/>
                                            </p:txEl>
                                          </p:spTgt>
                                        </p:tgtEl>
                                        <p:attrNameLst>
                                          <p:attrName>style.visibility</p:attrName>
                                        </p:attrNameLst>
                                      </p:cBhvr>
                                      <p:to>
                                        <p:strVal val="visible"/>
                                      </p:to>
                                    </p:set>
                                    <p:animEffect transition="in" filter="checkerboard(across)">
                                      <p:cBhvr>
                                        <p:cTn id="32" dur="500"/>
                                        <p:tgtEl>
                                          <p:spTgt spid="4813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457200" y="228600"/>
            <a:ext cx="8229600" cy="6248400"/>
          </a:xfrm>
        </p:spPr>
        <p:txBody>
          <a:bodyPr rtlCol="1">
            <a:normAutofit fontScale="47500" lnSpcReduction="20000"/>
          </a:bodyPr>
          <a:lstStyle/>
          <a:p>
            <a:pPr marL="273050" indent="-273050" algn="ctr" eaLnBrk="1" fontAlgn="auto" hangingPunct="1">
              <a:lnSpc>
                <a:spcPct val="280000"/>
              </a:lnSpc>
              <a:spcAft>
                <a:spcPts val="0"/>
              </a:spcAft>
              <a:buClr>
                <a:srgbClr val="9BBB59"/>
              </a:buClr>
              <a:buFont typeface="Arial" charset="0"/>
              <a:buNone/>
              <a:defRPr/>
            </a:pPr>
            <a:r>
              <a:rPr lang="fa-IR" sz="6500" b="1" dirty="0">
                <a:solidFill>
                  <a:schemeClr val="accent6">
                    <a:lumMod val="60000"/>
                    <a:lumOff val="40000"/>
                  </a:schemeClr>
                </a:solidFill>
                <a:cs typeface="B Titr" pitchFamily="2" charset="-78"/>
              </a:rPr>
              <a:t>رنک بندی تریاژ</a:t>
            </a:r>
          </a:p>
          <a:p>
            <a:pPr marL="273050" indent="-273050" eaLnBrk="1" fontAlgn="auto" hangingPunct="1">
              <a:lnSpc>
                <a:spcPct val="280000"/>
              </a:lnSpc>
              <a:spcAft>
                <a:spcPts val="0"/>
              </a:spcAft>
              <a:buClr>
                <a:srgbClr val="9BBB59"/>
              </a:buClr>
              <a:buFont typeface="Arial" charset="0"/>
              <a:buNone/>
              <a:defRPr/>
            </a:pPr>
            <a:r>
              <a:rPr lang="ar-SA" sz="5500" b="1" dirty="0">
                <a:solidFill>
                  <a:srgbClr val="FF0000"/>
                </a:solidFill>
                <a:cs typeface="B Nazanin" pitchFamily="2" charset="-78"/>
              </a:rPr>
              <a:t>گروه فوری(قرمز)</a:t>
            </a:r>
            <a:endParaRPr lang="en-US" sz="5500" b="1" dirty="0">
              <a:solidFill>
                <a:srgbClr val="FF0000"/>
              </a:solidFill>
              <a:cs typeface="B Nazanin" pitchFamily="2" charset="-78"/>
            </a:endParaRPr>
          </a:p>
          <a:p>
            <a:pPr marL="273050" indent="-273050" eaLnBrk="1" fontAlgn="auto" hangingPunct="1">
              <a:lnSpc>
                <a:spcPct val="280000"/>
              </a:lnSpc>
              <a:spcAft>
                <a:spcPts val="0"/>
              </a:spcAft>
              <a:buClr>
                <a:srgbClr val="9BBB59"/>
              </a:buClr>
              <a:buFontTx/>
              <a:buNone/>
              <a:defRPr/>
            </a:pPr>
            <a:r>
              <a:rPr lang="ar-SA" sz="5500" b="1" dirty="0">
                <a:solidFill>
                  <a:srgbClr val="FFFF00"/>
                </a:solidFill>
                <a:cs typeface="B Nazanin" pitchFamily="2" charset="-78"/>
              </a:rPr>
              <a:t>گروه تاخیری (زرد)</a:t>
            </a:r>
            <a:endParaRPr lang="fa-IR" sz="5500" dirty="0">
              <a:solidFill>
                <a:srgbClr val="FFFF00"/>
              </a:solidFill>
              <a:cs typeface="B Nazanin" pitchFamily="2" charset="-78"/>
            </a:endParaRPr>
          </a:p>
          <a:p>
            <a:pPr marL="273050" indent="-273050" eaLnBrk="1" fontAlgn="auto" hangingPunct="1">
              <a:lnSpc>
                <a:spcPct val="280000"/>
              </a:lnSpc>
              <a:spcAft>
                <a:spcPts val="0"/>
              </a:spcAft>
              <a:buClr>
                <a:srgbClr val="9BBB59"/>
              </a:buClr>
              <a:buFontTx/>
              <a:buNone/>
              <a:defRPr/>
            </a:pPr>
            <a:r>
              <a:rPr lang="ar-SA" sz="5500" b="1" dirty="0">
                <a:solidFill>
                  <a:srgbClr val="00B050"/>
                </a:solidFill>
                <a:cs typeface="B Nazanin" pitchFamily="2" charset="-78"/>
              </a:rPr>
              <a:t>گروه سرپایی (سبز</a:t>
            </a:r>
            <a:r>
              <a:rPr lang="ar-SA" sz="5500" dirty="0">
                <a:solidFill>
                  <a:srgbClr val="00B050"/>
                </a:solidFill>
                <a:cs typeface="B Nazanin" pitchFamily="2" charset="-78"/>
              </a:rPr>
              <a:t>)</a:t>
            </a:r>
          </a:p>
          <a:p>
            <a:pPr marL="273050" indent="-273050" eaLnBrk="1" fontAlgn="auto" hangingPunct="1">
              <a:lnSpc>
                <a:spcPct val="280000"/>
              </a:lnSpc>
              <a:spcAft>
                <a:spcPts val="0"/>
              </a:spcAft>
              <a:buClr>
                <a:srgbClr val="9BBB59"/>
              </a:buClr>
              <a:buFontTx/>
              <a:buNone/>
              <a:defRPr/>
            </a:pPr>
            <a:r>
              <a:rPr lang="ar-SA" sz="5500" b="1" dirty="0">
                <a:cs typeface="B Nazanin" pitchFamily="2" charset="-78"/>
              </a:rPr>
              <a:t>متوفیان و </a:t>
            </a:r>
            <a:r>
              <a:rPr lang="ar-SA" sz="5500" b="1" dirty="0">
                <a:solidFill>
                  <a:srgbClr val="0070C0"/>
                </a:solidFill>
                <a:cs typeface="B Nazanin" pitchFamily="2" charset="-78"/>
              </a:rPr>
              <a:t>افراد در حال مرگ</a:t>
            </a:r>
            <a:r>
              <a:rPr lang="ar-SA" sz="5500" dirty="0">
                <a:solidFill>
                  <a:srgbClr val="0070C0"/>
                </a:solidFill>
                <a:cs typeface="B Nazanin" pitchFamily="2" charset="-78"/>
              </a:rPr>
              <a:t> </a:t>
            </a:r>
            <a:r>
              <a:rPr lang="ar-SA" sz="5500" b="1" dirty="0">
                <a:cs typeface="B Nazanin" pitchFamily="2" charset="-78"/>
              </a:rPr>
              <a:t>(سیاه و </a:t>
            </a:r>
            <a:r>
              <a:rPr lang="ar-SA" sz="5500" b="1" dirty="0">
                <a:solidFill>
                  <a:srgbClr val="0070C0"/>
                </a:solidFill>
                <a:cs typeface="B Nazanin" pitchFamily="2" charset="-78"/>
              </a:rPr>
              <a:t>آبی</a:t>
            </a:r>
            <a:r>
              <a:rPr lang="ar-SA" sz="5500" b="1" dirty="0">
                <a:cs typeface="B Nazanin" pitchFamily="2" charset="-78"/>
              </a:rPr>
              <a:t>)</a:t>
            </a:r>
            <a:endParaRPr lang="fa-IR" sz="5500" dirty="0">
              <a:cs typeface="B Nazanin" pitchFamily="2" charset="-78"/>
            </a:endParaRPr>
          </a:p>
        </p:txBody>
      </p:sp>
    </p:spTree>
    <p:extLst>
      <p:ext uri="{BB962C8B-B14F-4D97-AF65-F5344CB8AC3E}">
        <p14:creationId xmlns:p14="http://schemas.microsoft.com/office/powerpoint/2010/main" val="10958039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9459">
                                            <p:txEl>
                                              <p:pRg st="2" end="2"/>
                                            </p:txEl>
                                          </p:spTgt>
                                        </p:tgtEl>
                                        <p:attrNameLst>
                                          <p:attrName>style.visibility</p:attrName>
                                        </p:attrNameLst>
                                      </p:cBhvr>
                                      <p:to>
                                        <p:strVal val="visible"/>
                                      </p:to>
                                    </p:set>
                                    <p:anim calcmode="lin" valueType="num">
                                      <p:cBhvr additive="base">
                                        <p:cTn id="7" dur="2000" fill="hold"/>
                                        <p:tgtEl>
                                          <p:spTgt spid="19459">
                                            <p:txEl>
                                              <p:pRg st="2" end="2"/>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1945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9459">
                                            <p:txEl>
                                              <p:pRg st="1" end="1"/>
                                            </p:txEl>
                                          </p:spTgt>
                                        </p:tgtEl>
                                        <p:attrNameLst>
                                          <p:attrName>style.visibility</p:attrName>
                                        </p:attrNameLst>
                                      </p:cBhvr>
                                      <p:to>
                                        <p:strVal val="visible"/>
                                      </p:to>
                                    </p:set>
                                    <p:anim calcmode="lin" valueType="num">
                                      <p:cBhvr additive="base">
                                        <p:cTn id="13" dur="2000" fill="hold"/>
                                        <p:tgtEl>
                                          <p:spTgt spid="19459">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194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9459">
                                            <p:txEl>
                                              <p:pRg st="0" end="0"/>
                                            </p:txEl>
                                          </p:spTgt>
                                        </p:tgtEl>
                                        <p:attrNameLst>
                                          <p:attrName>style.visibility</p:attrName>
                                        </p:attrNameLst>
                                      </p:cBhvr>
                                      <p:to>
                                        <p:strVal val="visible"/>
                                      </p:to>
                                    </p:set>
                                    <p:anim calcmode="lin" valueType="num">
                                      <p:cBhvr additive="base">
                                        <p:cTn id="19" dur="2000" fill="hold"/>
                                        <p:tgtEl>
                                          <p:spTgt spid="19459">
                                            <p:txEl>
                                              <p:pRg st="0" end="0"/>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194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9459">
                                            <p:txEl>
                                              <p:pRg st="3" end="3"/>
                                            </p:txEl>
                                          </p:spTgt>
                                        </p:tgtEl>
                                        <p:attrNameLst>
                                          <p:attrName>style.visibility</p:attrName>
                                        </p:attrNameLst>
                                      </p:cBhvr>
                                      <p:to>
                                        <p:strVal val="visible"/>
                                      </p:to>
                                    </p:set>
                                    <p:anim calcmode="lin" valueType="num">
                                      <p:cBhvr additive="base">
                                        <p:cTn id="25" dur="2000" fill="hold"/>
                                        <p:tgtEl>
                                          <p:spTgt spid="19459">
                                            <p:txEl>
                                              <p:pRg st="3" end="3"/>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1945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9459">
                                            <p:txEl>
                                              <p:pRg st="4" end="4"/>
                                            </p:txEl>
                                          </p:spTgt>
                                        </p:tgtEl>
                                        <p:attrNameLst>
                                          <p:attrName>style.visibility</p:attrName>
                                        </p:attrNameLst>
                                      </p:cBhvr>
                                      <p:to>
                                        <p:strVal val="visible"/>
                                      </p:to>
                                    </p:set>
                                    <p:anim calcmode="lin" valueType="num">
                                      <p:cBhvr additive="base">
                                        <p:cTn id="31" dur="2000" fill="hold"/>
                                        <p:tgtEl>
                                          <p:spTgt spid="19459">
                                            <p:txEl>
                                              <p:pRg st="4" end="4"/>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1945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0063" y="404665"/>
            <a:ext cx="7772400" cy="720080"/>
          </a:xfrm>
        </p:spPr>
        <p:txBody>
          <a:bodyPr/>
          <a:lstStyle/>
          <a:p>
            <a:pPr algn="ctr" eaLnBrk="1" hangingPunct="1"/>
            <a:r>
              <a:rPr lang="fa-IR" altLang="fa-IR" sz="3200" dirty="0">
                <a:solidFill>
                  <a:srgbClr val="FF0000"/>
                </a:solidFill>
                <a:cs typeface="B Titr" pitchFamily="2" charset="-78"/>
              </a:rPr>
              <a:t>گروه فوری(قرمز)</a:t>
            </a:r>
            <a:endParaRPr lang="en-US" altLang="fa-IR" sz="3200" dirty="0">
              <a:solidFill>
                <a:srgbClr val="FF0000"/>
              </a:solidFill>
              <a:cs typeface="B Titr" pitchFamily="2" charset="-78"/>
            </a:endParaRPr>
          </a:p>
        </p:txBody>
      </p:sp>
      <p:sp>
        <p:nvSpPr>
          <p:cNvPr id="28675" name="Subtitle 2"/>
          <p:cNvSpPr>
            <a:spLocks noGrp="1"/>
          </p:cNvSpPr>
          <p:nvPr>
            <p:ph type="subTitle" idx="1"/>
          </p:nvPr>
        </p:nvSpPr>
        <p:spPr>
          <a:xfrm>
            <a:off x="357188" y="1428750"/>
            <a:ext cx="8429625" cy="4304506"/>
          </a:xfrm>
        </p:spPr>
        <p:txBody>
          <a:bodyPr rtlCol="1">
            <a:normAutofit/>
          </a:bodyPr>
          <a:lstStyle/>
          <a:p>
            <a:pPr algn="just" eaLnBrk="1" fontAlgn="auto" hangingPunct="1">
              <a:lnSpc>
                <a:spcPct val="80000"/>
              </a:lnSpc>
              <a:spcAft>
                <a:spcPts val="0"/>
              </a:spcAft>
              <a:buFont typeface="Arial" charset="0"/>
              <a:buNone/>
              <a:defRPr/>
            </a:pPr>
            <a:r>
              <a:rPr lang="fa-IR" sz="2800" b="1" dirty="0">
                <a:solidFill>
                  <a:srgbClr val="00B050"/>
                </a:solidFill>
                <a:cs typeface="B Nazanin" pitchFamily="2" charset="-78"/>
              </a:rPr>
              <a:t>بیمارانی که ضایعات مخاطره آمیزداشته و بدون اقدام درمانی سریع درکمتراز 1تا2 ساعت آینده جان خود را ازدست داده یا دچارمشکلات شدید می شوند.</a:t>
            </a:r>
          </a:p>
          <a:p>
            <a:pPr algn="just" eaLnBrk="1" fontAlgn="auto" hangingPunct="1">
              <a:lnSpc>
                <a:spcPct val="80000"/>
              </a:lnSpc>
              <a:spcAft>
                <a:spcPts val="0"/>
              </a:spcAft>
              <a:buFont typeface="Arial" charset="0"/>
              <a:buNone/>
              <a:defRPr/>
            </a:pPr>
            <a:r>
              <a:rPr lang="fa-IR" sz="2800" b="1" dirty="0">
                <a:solidFill>
                  <a:srgbClr val="00B050"/>
                </a:solidFill>
                <a:cs typeface="B Nazanin" pitchFamily="2" charset="-78"/>
              </a:rPr>
              <a:t>مثل:</a:t>
            </a:r>
          </a:p>
          <a:p>
            <a:pPr eaLnBrk="1" fontAlgn="auto" hangingPunct="1">
              <a:lnSpc>
                <a:spcPct val="80000"/>
              </a:lnSpc>
              <a:spcAft>
                <a:spcPts val="0"/>
              </a:spcAft>
              <a:buFont typeface="Wingdings" pitchFamily="2" charset="2"/>
              <a:buChar char="Ø"/>
              <a:defRPr/>
            </a:pPr>
            <a:r>
              <a:rPr lang="fa-IR" sz="2800" b="1" dirty="0">
                <a:solidFill>
                  <a:schemeClr val="tx1">
                    <a:lumMod val="75000"/>
                    <a:lumOff val="25000"/>
                  </a:schemeClr>
                </a:solidFill>
                <a:cs typeface="B Nazanin" pitchFamily="2" charset="-78"/>
              </a:rPr>
              <a:t>خونریزی خارجی شدیدو قابل کنترل</a:t>
            </a:r>
          </a:p>
          <a:p>
            <a:pPr eaLnBrk="1" fontAlgn="auto" hangingPunct="1">
              <a:lnSpc>
                <a:spcPct val="80000"/>
              </a:lnSpc>
              <a:spcAft>
                <a:spcPts val="0"/>
              </a:spcAft>
              <a:buFont typeface="Wingdings" pitchFamily="2" charset="2"/>
              <a:buChar char="Ø"/>
              <a:defRPr/>
            </a:pPr>
            <a:r>
              <a:rPr lang="fa-IR" sz="2800" b="1" dirty="0">
                <a:solidFill>
                  <a:schemeClr val="tx1">
                    <a:lumMod val="75000"/>
                    <a:lumOff val="25000"/>
                  </a:schemeClr>
                </a:solidFill>
                <a:cs typeface="B Nazanin" pitchFamily="2" charset="-78"/>
              </a:rPr>
              <a:t>مشکلات تنفسی قابل اصلاح</a:t>
            </a:r>
          </a:p>
          <a:p>
            <a:pPr eaLnBrk="1" fontAlgn="auto" hangingPunct="1">
              <a:lnSpc>
                <a:spcPct val="80000"/>
              </a:lnSpc>
              <a:spcAft>
                <a:spcPts val="0"/>
              </a:spcAft>
              <a:buFont typeface="Wingdings" pitchFamily="2" charset="2"/>
              <a:buChar char="Ø"/>
              <a:defRPr/>
            </a:pPr>
            <a:r>
              <a:rPr lang="fa-IR" sz="2800" b="1" dirty="0">
                <a:solidFill>
                  <a:schemeClr val="tx1">
                    <a:lumMod val="75000"/>
                    <a:lumOff val="25000"/>
                  </a:schemeClr>
                </a:solidFill>
                <a:cs typeface="B Nazanin" pitchFamily="2" charset="-78"/>
              </a:rPr>
              <a:t>جراحات شدید ناشی ازآوار</a:t>
            </a:r>
          </a:p>
          <a:p>
            <a:pPr eaLnBrk="1" fontAlgn="auto" hangingPunct="1">
              <a:lnSpc>
                <a:spcPct val="80000"/>
              </a:lnSpc>
              <a:spcAft>
                <a:spcPts val="0"/>
              </a:spcAft>
              <a:buFont typeface="Wingdings" pitchFamily="2" charset="2"/>
              <a:buChar char="Ø"/>
              <a:defRPr/>
            </a:pPr>
            <a:r>
              <a:rPr lang="fa-IR" sz="2800" b="1" dirty="0">
                <a:solidFill>
                  <a:schemeClr val="tx1">
                    <a:lumMod val="75000"/>
                    <a:lumOff val="25000"/>
                  </a:schemeClr>
                </a:solidFill>
                <a:cs typeface="B Nazanin" pitchFamily="2" charset="-78"/>
              </a:rPr>
              <a:t>قطع شدگی عضو بطور ناقص</a:t>
            </a:r>
          </a:p>
          <a:p>
            <a:pPr eaLnBrk="1" fontAlgn="auto" hangingPunct="1">
              <a:lnSpc>
                <a:spcPct val="80000"/>
              </a:lnSpc>
              <a:spcAft>
                <a:spcPts val="0"/>
              </a:spcAft>
              <a:buFont typeface="Wingdings" pitchFamily="2" charset="2"/>
              <a:buChar char="Ø"/>
              <a:defRPr/>
            </a:pPr>
            <a:r>
              <a:rPr lang="fa-IR" sz="2800" b="1" dirty="0">
                <a:solidFill>
                  <a:schemeClr val="tx1">
                    <a:lumMod val="75000"/>
                    <a:lumOff val="25000"/>
                  </a:schemeClr>
                </a:solidFill>
                <a:cs typeface="B Nazanin" pitchFamily="2" charset="-78"/>
              </a:rPr>
              <a:t>پارگی های شدید همراه شکستگی باز</a:t>
            </a:r>
          </a:p>
          <a:p>
            <a:pPr eaLnBrk="1" fontAlgn="auto" hangingPunct="1">
              <a:lnSpc>
                <a:spcPct val="80000"/>
              </a:lnSpc>
              <a:spcAft>
                <a:spcPts val="0"/>
              </a:spcAft>
              <a:buFont typeface="Wingdings" pitchFamily="2" charset="2"/>
              <a:buChar char="Ø"/>
              <a:defRPr/>
            </a:pPr>
            <a:r>
              <a:rPr lang="fa-IR" sz="2800" b="1" dirty="0">
                <a:solidFill>
                  <a:schemeClr val="tx1">
                    <a:lumMod val="75000"/>
                    <a:lumOff val="25000"/>
                  </a:schemeClr>
                </a:solidFill>
                <a:cs typeface="B Nazanin" pitchFamily="2" charset="-78"/>
              </a:rPr>
              <a:t>مراحل اولیه تا متوسط شوک </a:t>
            </a:r>
            <a:endParaRPr lang="en-US" sz="2800" b="1" dirty="0">
              <a:solidFill>
                <a:schemeClr val="tx1">
                  <a:lumMod val="75000"/>
                  <a:lumOff val="25000"/>
                </a:schemeClr>
              </a:solidFill>
              <a:cs typeface="B Nazanin" pitchFamily="2" charset="-78"/>
            </a:endParaRPr>
          </a:p>
        </p:txBody>
      </p:sp>
    </p:spTree>
    <p:extLst>
      <p:ext uri="{BB962C8B-B14F-4D97-AF65-F5344CB8AC3E}">
        <p14:creationId xmlns:p14="http://schemas.microsoft.com/office/powerpoint/2010/main" val="448121921"/>
      </p:ext>
    </p:extLst>
  </p:cSld>
  <p:clrMapOvr>
    <a:masterClrMapping/>
  </p:clrMapOvr>
  <p:transition>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26" fill="hold" grpId="0" nodeType="clickEffect">
                                  <p:stCondLst>
                                    <p:cond delay="0"/>
                                  </p:stCondLst>
                                  <p:childTnLst>
                                    <p:set>
                                      <p:cBhvr>
                                        <p:cTn id="12" dur="1" fill="hold">
                                          <p:stCondLst>
                                            <p:cond delay="0"/>
                                          </p:stCondLst>
                                        </p:cTn>
                                        <p:tgtEl>
                                          <p:spTgt spid="28675">
                                            <p:txEl>
                                              <p:pRg st="0" end="0"/>
                                            </p:txEl>
                                          </p:spTgt>
                                        </p:tgtEl>
                                        <p:attrNameLst>
                                          <p:attrName>style.visibility</p:attrName>
                                        </p:attrNameLst>
                                      </p:cBhvr>
                                      <p:to>
                                        <p:strVal val="visible"/>
                                      </p:to>
                                    </p:set>
                                    <p:animEffect transition="in" filter="barn(inHorizontal)">
                                      <p:cBhvr>
                                        <p:cTn id="13" dur="500"/>
                                        <p:tgtEl>
                                          <p:spTgt spid="28675">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6" fill="hold" grpId="0" nodeType="clickEffect">
                                  <p:stCondLst>
                                    <p:cond delay="0"/>
                                  </p:stCondLst>
                                  <p:childTnLst>
                                    <p:set>
                                      <p:cBhvr>
                                        <p:cTn id="17" dur="1" fill="hold">
                                          <p:stCondLst>
                                            <p:cond delay="0"/>
                                          </p:stCondLst>
                                        </p:cTn>
                                        <p:tgtEl>
                                          <p:spTgt spid="28675">
                                            <p:txEl>
                                              <p:pRg st="1" end="1"/>
                                            </p:txEl>
                                          </p:spTgt>
                                        </p:tgtEl>
                                        <p:attrNameLst>
                                          <p:attrName>style.visibility</p:attrName>
                                        </p:attrNameLst>
                                      </p:cBhvr>
                                      <p:to>
                                        <p:strVal val="visible"/>
                                      </p:to>
                                    </p:set>
                                    <p:animEffect transition="in" filter="barn(inHorizontal)">
                                      <p:cBhvr>
                                        <p:cTn id="18" dur="500"/>
                                        <p:tgtEl>
                                          <p:spTgt spid="28675">
                                            <p:txEl>
                                              <p:pRg st="1" end="1"/>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6" presetClass="entr" presetSubtype="26" fill="hold" grpId="0" nodeType="clickEffect">
                                  <p:stCondLst>
                                    <p:cond delay="0"/>
                                  </p:stCondLst>
                                  <p:childTnLst>
                                    <p:set>
                                      <p:cBhvr>
                                        <p:cTn id="22" dur="1" fill="hold">
                                          <p:stCondLst>
                                            <p:cond delay="0"/>
                                          </p:stCondLst>
                                        </p:cTn>
                                        <p:tgtEl>
                                          <p:spTgt spid="28675">
                                            <p:txEl>
                                              <p:pRg st="2" end="2"/>
                                            </p:txEl>
                                          </p:spTgt>
                                        </p:tgtEl>
                                        <p:attrNameLst>
                                          <p:attrName>style.visibility</p:attrName>
                                        </p:attrNameLst>
                                      </p:cBhvr>
                                      <p:to>
                                        <p:strVal val="visible"/>
                                      </p:to>
                                    </p:set>
                                    <p:animEffect transition="in" filter="barn(inHorizontal)">
                                      <p:cBhvr>
                                        <p:cTn id="23" dur="500"/>
                                        <p:tgtEl>
                                          <p:spTgt spid="28675">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26" fill="hold" grpId="0" nodeType="clickEffect">
                                  <p:stCondLst>
                                    <p:cond delay="0"/>
                                  </p:stCondLst>
                                  <p:childTnLst>
                                    <p:set>
                                      <p:cBhvr>
                                        <p:cTn id="27" dur="1" fill="hold">
                                          <p:stCondLst>
                                            <p:cond delay="0"/>
                                          </p:stCondLst>
                                        </p:cTn>
                                        <p:tgtEl>
                                          <p:spTgt spid="28675">
                                            <p:txEl>
                                              <p:pRg st="3" end="3"/>
                                            </p:txEl>
                                          </p:spTgt>
                                        </p:tgtEl>
                                        <p:attrNameLst>
                                          <p:attrName>style.visibility</p:attrName>
                                        </p:attrNameLst>
                                      </p:cBhvr>
                                      <p:to>
                                        <p:strVal val="visible"/>
                                      </p:to>
                                    </p:set>
                                    <p:animEffect transition="in" filter="barn(inHorizontal)">
                                      <p:cBhvr>
                                        <p:cTn id="28" dur="500"/>
                                        <p:tgtEl>
                                          <p:spTgt spid="28675">
                                            <p:txEl>
                                              <p:pRg st="3" end="3"/>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6" presetClass="entr" presetSubtype="26" fill="hold" grpId="0" nodeType="clickEffect">
                                  <p:stCondLst>
                                    <p:cond delay="0"/>
                                  </p:stCondLst>
                                  <p:childTnLst>
                                    <p:set>
                                      <p:cBhvr>
                                        <p:cTn id="32" dur="1" fill="hold">
                                          <p:stCondLst>
                                            <p:cond delay="0"/>
                                          </p:stCondLst>
                                        </p:cTn>
                                        <p:tgtEl>
                                          <p:spTgt spid="28675">
                                            <p:txEl>
                                              <p:pRg st="4" end="4"/>
                                            </p:txEl>
                                          </p:spTgt>
                                        </p:tgtEl>
                                        <p:attrNameLst>
                                          <p:attrName>style.visibility</p:attrName>
                                        </p:attrNameLst>
                                      </p:cBhvr>
                                      <p:to>
                                        <p:strVal val="visible"/>
                                      </p:to>
                                    </p:set>
                                    <p:animEffect transition="in" filter="barn(inHorizontal)">
                                      <p:cBhvr>
                                        <p:cTn id="33" dur="500"/>
                                        <p:tgtEl>
                                          <p:spTgt spid="28675">
                                            <p:txEl>
                                              <p:pRg st="4" end="4"/>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6" presetClass="entr" presetSubtype="26" fill="hold" grpId="0" nodeType="clickEffect">
                                  <p:stCondLst>
                                    <p:cond delay="0"/>
                                  </p:stCondLst>
                                  <p:childTnLst>
                                    <p:set>
                                      <p:cBhvr>
                                        <p:cTn id="37" dur="1" fill="hold">
                                          <p:stCondLst>
                                            <p:cond delay="0"/>
                                          </p:stCondLst>
                                        </p:cTn>
                                        <p:tgtEl>
                                          <p:spTgt spid="28675">
                                            <p:txEl>
                                              <p:pRg st="5" end="5"/>
                                            </p:txEl>
                                          </p:spTgt>
                                        </p:tgtEl>
                                        <p:attrNameLst>
                                          <p:attrName>style.visibility</p:attrName>
                                        </p:attrNameLst>
                                      </p:cBhvr>
                                      <p:to>
                                        <p:strVal val="visible"/>
                                      </p:to>
                                    </p:set>
                                    <p:animEffect transition="in" filter="barn(inHorizontal)">
                                      <p:cBhvr>
                                        <p:cTn id="38" dur="500"/>
                                        <p:tgtEl>
                                          <p:spTgt spid="28675">
                                            <p:txEl>
                                              <p:pRg st="5" end="5"/>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6" presetClass="entr" presetSubtype="26" fill="hold" grpId="0" nodeType="clickEffect">
                                  <p:stCondLst>
                                    <p:cond delay="0"/>
                                  </p:stCondLst>
                                  <p:childTnLst>
                                    <p:set>
                                      <p:cBhvr>
                                        <p:cTn id="42" dur="1" fill="hold">
                                          <p:stCondLst>
                                            <p:cond delay="0"/>
                                          </p:stCondLst>
                                        </p:cTn>
                                        <p:tgtEl>
                                          <p:spTgt spid="28675">
                                            <p:txEl>
                                              <p:pRg st="6" end="6"/>
                                            </p:txEl>
                                          </p:spTgt>
                                        </p:tgtEl>
                                        <p:attrNameLst>
                                          <p:attrName>style.visibility</p:attrName>
                                        </p:attrNameLst>
                                      </p:cBhvr>
                                      <p:to>
                                        <p:strVal val="visible"/>
                                      </p:to>
                                    </p:set>
                                    <p:animEffect transition="in" filter="barn(inHorizontal)">
                                      <p:cBhvr>
                                        <p:cTn id="43" dur="500"/>
                                        <p:tgtEl>
                                          <p:spTgt spid="28675">
                                            <p:txEl>
                                              <p:pRg st="6" end="6"/>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6" presetClass="entr" presetSubtype="26" fill="hold" grpId="0" nodeType="clickEffect">
                                  <p:stCondLst>
                                    <p:cond delay="0"/>
                                  </p:stCondLst>
                                  <p:childTnLst>
                                    <p:set>
                                      <p:cBhvr>
                                        <p:cTn id="47" dur="1" fill="hold">
                                          <p:stCondLst>
                                            <p:cond delay="0"/>
                                          </p:stCondLst>
                                        </p:cTn>
                                        <p:tgtEl>
                                          <p:spTgt spid="28675">
                                            <p:txEl>
                                              <p:pRg st="7" end="7"/>
                                            </p:txEl>
                                          </p:spTgt>
                                        </p:tgtEl>
                                        <p:attrNameLst>
                                          <p:attrName>style.visibility</p:attrName>
                                        </p:attrNameLst>
                                      </p:cBhvr>
                                      <p:to>
                                        <p:strVal val="visible"/>
                                      </p:to>
                                    </p:set>
                                    <p:animEffect transition="in" filter="barn(inHorizontal)">
                                      <p:cBhvr>
                                        <p:cTn id="48" dur="500"/>
                                        <p:tgtEl>
                                          <p:spTgt spid="286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1"/>
          <p:cNvSpPr>
            <a:spLocks noGrp="1"/>
          </p:cNvSpPr>
          <p:nvPr>
            <p:ph idx="1"/>
          </p:nvPr>
        </p:nvSpPr>
        <p:spPr>
          <a:xfrm>
            <a:off x="428625" y="1571625"/>
            <a:ext cx="8229600" cy="4721225"/>
          </a:xfrm>
        </p:spPr>
        <p:txBody>
          <a:bodyPr/>
          <a:lstStyle/>
          <a:p>
            <a:pPr eaLnBrk="1" hangingPunct="1">
              <a:lnSpc>
                <a:spcPct val="80000"/>
              </a:lnSpc>
            </a:pPr>
            <a:endParaRPr lang="en-US" altLang="fa-IR" b="1" dirty="0">
              <a:cs typeface="B Nazanin" pitchFamily="2" charset="-78"/>
            </a:endParaRPr>
          </a:p>
          <a:p>
            <a:pPr eaLnBrk="1" hangingPunct="1">
              <a:lnSpc>
                <a:spcPct val="80000"/>
              </a:lnSpc>
            </a:pPr>
            <a:r>
              <a:rPr lang="fa-IR" altLang="fa-IR" b="1" dirty="0">
                <a:cs typeface="B Nazanin" pitchFamily="2" charset="-78"/>
              </a:rPr>
              <a:t>سوختگی شدید صورت و راه های هوایی</a:t>
            </a:r>
          </a:p>
          <a:p>
            <a:pPr eaLnBrk="1" hangingPunct="1">
              <a:lnSpc>
                <a:spcPct val="80000"/>
              </a:lnSpc>
            </a:pPr>
            <a:r>
              <a:rPr lang="fa-IR" altLang="fa-IR" b="1" dirty="0">
                <a:cs typeface="B Nazanin" pitchFamily="2" charset="-78"/>
              </a:rPr>
              <a:t>سوختگی های درجه 2 و3 با وسعت 40درصد</a:t>
            </a:r>
          </a:p>
          <a:p>
            <a:pPr eaLnBrk="1" hangingPunct="1">
              <a:lnSpc>
                <a:spcPct val="80000"/>
              </a:lnSpc>
            </a:pPr>
            <a:r>
              <a:rPr lang="fa-IR" altLang="fa-IR" b="1" dirty="0">
                <a:cs typeface="B Nazanin" pitchFamily="2" charset="-78"/>
              </a:rPr>
              <a:t>عدم هشیاری بدون علت مشخص</a:t>
            </a:r>
          </a:p>
          <a:p>
            <a:pPr eaLnBrk="1" hangingPunct="1">
              <a:lnSpc>
                <a:spcPct val="80000"/>
              </a:lnSpc>
            </a:pPr>
            <a:r>
              <a:rPr lang="fa-IR" altLang="fa-IR" b="1" dirty="0">
                <a:cs typeface="B Nazanin" pitchFamily="2" charset="-78"/>
              </a:rPr>
              <a:t>نشانه های انفارکت میوکارد</a:t>
            </a:r>
          </a:p>
          <a:p>
            <a:pPr eaLnBrk="1" hangingPunct="1">
              <a:lnSpc>
                <a:spcPct val="80000"/>
              </a:lnSpc>
            </a:pPr>
            <a:r>
              <a:rPr lang="fa-IR" altLang="fa-IR" b="1" dirty="0">
                <a:cs typeface="B Nazanin" pitchFamily="2" charset="-78"/>
              </a:rPr>
              <a:t>تشنج پایدار</a:t>
            </a:r>
          </a:p>
          <a:p>
            <a:pPr eaLnBrk="1" hangingPunct="1">
              <a:lnSpc>
                <a:spcPct val="80000"/>
              </a:lnSpc>
            </a:pPr>
            <a:r>
              <a:rPr lang="fa-IR" altLang="fa-IR" b="1" dirty="0">
                <a:cs typeface="B Nazanin" pitchFamily="2" charset="-78"/>
              </a:rPr>
              <a:t>علایم دال بر زایمان قریب الوقوع یا زودرس</a:t>
            </a:r>
          </a:p>
          <a:p>
            <a:pPr eaLnBrk="1" hangingPunct="1">
              <a:lnSpc>
                <a:spcPct val="80000"/>
              </a:lnSpc>
            </a:pPr>
            <a:r>
              <a:rPr lang="fa-IR" altLang="fa-IR" b="1" dirty="0">
                <a:cs typeface="B Nazanin" pitchFamily="2" charset="-78"/>
              </a:rPr>
              <a:t>مسمومیت شدید</a:t>
            </a:r>
            <a:endParaRPr lang="fa-IR" altLang="fa-IR" dirty="0">
              <a:cs typeface="B Nazanin" pitchFamily="2" charset="-78"/>
            </a:endParaRPr>
          </a:p>
          <a:p>
            <a:pPr eaLnBrk="1" hangingPunct="1"/>
            <a:endParaRPr lang="fa-IR" altLang="fa-IR" dirty="0">
              <a:cs typeface="B Nazanin" pitchFamily="2" charset="-78"/>
            </a:endParaRPr>
          </a:p>
        </p:txBody>
      </p:sp>
      <p:sp>
        <p:nvSpPr>
          <p:cNvPr id="23554" name="Title 2"/>
          <p:cNvSpPr>
            <a:spLocks noGrp="1"/>
          </p:cNvSpPr>
          <p:nvPr>
            <p:ph type="title"/>
          </p:nvPr>
        </p:nvSpPr>
        <p:spPr/>
        <p:txBody>
          <a:bodyPr/>
          <a:lstStyle/>
          <a:p>
            <a:pPr algn="ctr" eaLnBrk="1" hangingPunct="1"/>
            <a:r>
              <a:rPr lang="fa-IR" altLang="fa-IR" sz="2800" dirty="0">
                <a:solidFill>
                  <a:srgbClr val="FF0000"/>
                </a:solidFill>
                <a:cs typeface="B Titr" pitchFamily="2" charset="-78"/>
              </a:rPr>
              <a:t>گروه فوری (قرمز)</a:t>
            </a:r>
            <a:endParaRPr lang="fa-IR" altLang="fa-IR" sz="2800" dirty="0">
              <a:cs typeface="B Titr" pitchFamily="2" charset="-78"/>
            </a:endParaRPr>
          </a:p>
        </p:txBody>
      </p:sp>
    </p:spTree>
    <p:extLst>
      <p:ext uri="{BB962C8B-B14F-4D97-AF65-F5344CB8AC3E}">
        <p14:creationId xmlns:p14="http://schemas.microsoft.com/office/powerpoint/2010/main" val="1400511491"/>
      </p:ext>
    </p:extLst>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9698">
                                            <p:txEl>
                                              <p:pRg st="1" end="1"/>
                                            </p:txEl>
                                          </p:spTgt>
                                        </p:tgtEl>
                                        <p:attrNameLst>
                                          <p:attrName>style.visibility</p:attrName>
                                        </p:attrNameLst>
                                      </p:cBhvr>
                                      <p:to>
                                        <p:strVal val="visible"/>
                                      </p:to>
                                    </p:set>
                                    <p:animEffect transition="in" filter="checkerboard(across)">
                                      <p:cBhvr>
                                        <p:cTn id="7" dur="500"/>
                                        <p:tgtEl>
                                          <p:spTgt spid="29698">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9698">
                                            <p:txEl>
                                              <p:pRg st="2" end="2"/>
                                            </p:txEl>
                                          </p:spTgt>
                                        </p:tgtEl>
                                        <p:attrNameLst>
                                          <p:attrName>style.visibility</p:attrName>
                                        </p:attrNameLst>
                                      </p:cBhvr>
                                      <p:to>
                                        <p:strVal val="visible"/>
                                      </p:to>
                                    </p:set>
                                    <p:animEffect transition="in" filter="checkerboard(across)">
                                      <p:cBhvr>
                                        <p:cTn id="12" dur="500"/>
                                        <p:tgtEl>
                                          <p:spTgt spid="29698">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9698">
                                            <p:txEl>
                                              <p:pRg st="3" end="3"/>
                                            </p:txEl>
                                          </p:spTgt>
                                        </p:tgtEl>
                                        <p:attrNameLst>
                                          <p:attrName>style.visibility</p:attrName>
                                        </p:attrNameLst>
                                      </p:cBhvr>
                                      <p:to>
                                        <p:strVal val="visible"/>
                                      </p:to>
                                    </p:set>
                                    <p:animEffect transition="in" filter="checkerboard(across)">
                                      <p:cBhvr>
                                        <p:cTn id="17" dur="500"/>
                                        <p:tgtEl>
                                          <p:spTgt spid="29698">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9698">
                                            <p:txEl>
                                              <p:pRg st="4" end="4"/>
                                            </p:txEl>
                                          </p:spTgt>
                                        </p:tgtEl>
                                        <p:attrNameLst>
                                          <p:attrName>style.visibility</p:attrName>
                                        </p:attrNameLst>
                                      </p:cBhvr>
                                      <p:to>
                                        <p:strVal val="visible"/>
                                      </p:to>
                                    </p:set>
                                    <p:animEffect transition="in" filter="checkerboard(across)">
                                      <p:cBhvr>
                                        <p:cTn id="22" dur="500"/>
                                        <p:tgtEl>
                                          <p:spTgt spid="29698">
                                            <p:txEl>
                                              <p:pRg st="4" end="4"/>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9698">
                                            <p:txEl>
                                              <p:pRg st="5" end="5"/>
                                            </p:txEl>
                                          </p:spTgt>
                                        </p:tgtEl>
                                        <p:attrNameLst>
                                          <p:attrName>style.visibility</p:attrName>
                                        </p:attrNameLst>
                                      </p:cBhvr>
                                      <p:to>
                                        <p:strVal val="visible"/>
                                      </p:to>
                                    </p:set>
                                    <p:animEffect transition="in" filter="checkerboard(across)">
                                      <p:cBhvr>
                                        <p:cTn id="27" dur="500"/>
                                        <p:tgtEl>
                                          <p:spTgt spid="29698">
                                            <p:txEl>
                                              <p:pRg st="5" end="5"/>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9698">
                                            <p:txEl>
                                              <p:pRg st="6" end="6"/>
                                            </p:txEl>
                                          </p:spTgt>
                                        </p:tgtEl>
                                        <p:attrNameLst>
                                          <p:attrName>style.visibility</p:attrName>
                                        </p:attrNameLst>
                                      </p:cBhvr>
                                      <p:to>
                                        <p:strVal val="visible"/>
                                      </p:to>
                                    </p:set>
                                    <p:animEffect transition="in" filter="checkerboard(across)">
                                      <p:cBhvr>
                                        <p:cTn id="32" dur="500"/>
                                        <p:tgtEl>
                                          <p:spTgt spid="29698">
                                            <p:txEl>
                                              <p:pRg st="6" end="6"/>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9698">
                                            <p:txEl>
                                              <p:pRg st="7" end="7"/>
                                            </p:txEl>
                                          </p:spTgt>
                                        </p:tgtEl>
                                        <p:attrNameLst>
                                          <p:attrName>style.visibility</p:attrName>
                                        </p:attrNameLst>
                                      </p:cBhvr>
                                      <p:to>
                                        <p:strVal val="visible"/>
                                      </p:to>
                                    </p:set>
                                    <p:animEffect transition="in" filter="checkerboard(across)">
                                      <p:cBhvr>
                                        <p:cTn id="37" dur="500"/>
                                        <p:tgtEl>
                                          <p:spTgt spid="29698">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Content Placeholder 2"/>
          <p:cNvSpPr>
            <a:spLocks noGrp="1"/>
          </p:cNvSpPr>
          <p:nvPr>
            <p:ph idx="1"/>
          </p:nvPr>
        </p:nvSpPr>
        <p:spPr>
          <a:xfrm>
            <a:off x="683568" y="2348880"/>
            <a:ext cx="7705725" cy="3614035"/>
          </a:xfrm>
        </p:spPr>
        <p:txBody>
          <a:bodyPr/>
          <a:lstStyle/>
          <a:p>
            <a:pPr algn="r" rtl="1"/>
            <a:r>
              <a:rPr lang="fa-IR" altLang="fa-IR" sz="3200" b="1" dirty="0">
                <a:ea typeface="Majalla UI"/>
              </a:rPr>
              <a:t>محدوديت منابع انساني و غير انساني و در نتيجه </a:t>
            </a:r>
          </a:p>
          <a:p>
            <a:pPr algn="r" rtl="1">
              <a:buFont typeface="Wingdings 2" pitchFamily="18" charset="2"/>
              <a:buNone/>
            </a:pPr>
            <a:r>
              <a:rPr lang="fa-IR" altLang="fa-IR" sz="3200" b="1" dirty="0">
                <a:ea typeface="Majalla UI"/>
              </a:rPr>
              <a:t>تخصيص منابع و امكانات موجود در بخش متناسب با اولويت نيازهاي باليني</a:t>
            </a:r>
          </a:p>
          <a:p>
            <a:pPr algn="r" rtl="1"/>
            <a:r>
              <a:rPr lang="fa-IR" altLang="fa-IR" sz="3200" b="1" dirty="0">
                <a:ea typeface="Majalla UI"/>
              </a:rPr>
              <a:t>كنترل گردش بيماران و جلوگيري از شلوغي بخش</a:t>
            </a:r>
          </a:p>
          <a:p>
            <a:pPr algn="r" rtl="1"/>
            <a:r>
              <a:rPr lang="fa-IR" altLang="fa-IR" sz="3200" b="1" dirty="0">
                <a:ea typeface="Majalla UI"/>
              </a:rPr>
              <a:t>برقراري ارتباط چشمي وكلامي با بيمار و همراهان</a:t>
            </a:r>
          </a:p>
          <a:p>
            <a:pPr algn="ctr" rtl="1">
              <a:buFont typeface="Wingdings 2" pitchFamily="18" charset="2"/>
              <a:buNone/>
            </a:pPr>
            <a:r>
              <a:rPr lang="fa-IR" altLang="fa-IR" sz="4000" b="1" dirty="0">
                <a:solidFill>
                  <a:srgbClr val="00B0F0"/>
                </a:solidFill>
                <a:ea typeface="Majalla UI"/>
              </a:rPr>
              <a:t>ترياژ مطلوبتر= رضايتمندي بيشتر</a:t>
            </a:r>
          </a:p>
          <a:p>
            <a:pPr algn="r" rtl="1"/>
            <a:endParaRPr lang="fa-IR" altLang="fa-IR" dirty="0">
              <a:ea typeface="Majalla UI"/>
            </a:endParaRPr>
          </a:p>
        </p:txBody>
      </p:sp>
      <p:sp>
        <p:nvSpPr>
          <p:cNvPr id="2" name="Title 1"/>
          <p:cNvSpPr>
            <a:spLocks noGrp="1"/>
          </p:cNvSpPr>
          <p:nvPr>
            <p:ph type="title"/>
          </p:nvPr>
        </p:nvSpPr>
        <p:spPr/>
        <p:txBody>
          <a:bodyPr>
            <a:noAutofit/>
          </a:bodyPr>
          <a:lstStyle/>
          <a:p>
            <a:pPr algn="ctr">
              <a:defRPr/>
            </a:pPr>
            <a:r>
              <a:rPr lang="fa-IR" sz="7200" dirty="0">
                <a:solidFill>
                  <a:srgbClr val="FF0000"/>
                </a:solidFill>
                <a:cs typeface="B Titr" panose="00000700000000000000" pitchFamily="2" charset="-78"/>
              </a:rPr>
              <a:t>چرا ترياژ؟</a:t>
            </a:r>
          </a:p>
        </p:txBody>
      </p:sp>
    </p:spTree>
    <p:extLst>
      <p:ext uri="{BB962C8B-B14F-4D97-AF65-F5344CB8AC3E}">
        <p14:creationId xmlns:p14="http://schemas.microsoft.com/office/powerpoint/2010/main" val="27862560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1500" y="285751"/>
            <a:ext cx="7772400" cy="766986"/>
          </a:xfrm>
        </p:spPr>
        <p:txBody>
          <a:bodyPr/>
          <a:lstStyle/>
          <a:p>
            <a:pPr algn="ctr" eaLnBrk="1" hangingPunct="1"/>
            <a:r>
              <a:rPr lang="fa-IR" altLang="fa-IR" sz="3200" dirty="0">
                <a:solidFill>
                  <a:srgbClr val="FFFF00"/>
                </a:solidFill>
                <a:cs typeface="B Titr" pitchFamily="2" charset="-78"/>
              </a:rPr>
              <a:t>گروه تاخیری (زرد)</a:t>
            </a:r>
            <a:endParaRPr lang="en-US" altLang="fa-IR" sz="3200" dirty="0">
              <a:solidFill>
                <a:srgbClr val="FFFF00"/>
              </a:solidFill>
              <a:cs typeface="B Titr" pitchFamily="2" charset="-78"/>
            </a:endParaRPr>
          </a:p>
        </p:txBody>
      </p:sp>
      <p:sp>
        <p:nvSpPr>
          <p:cNvPr id="30723" name="Subtitle 2"/>
          <p:cNvSpPr>
            <a:spLocks noGrp="1"/>
          </p:cNvSpPr>
          <p:nvPr>
            <p:ph type="subTitle" idx="1"/>
          </p:nvPr>
        </p:nvSpPr>
        <p:spPr>
          <a:xfrm>
            <a:off x="179512" y="1052736"/>
            <a:ext cx="8572500" cy="5357812"/>
          </a:xfrm>
        </p:spPr>
        <p:txBody>
          <a:bodyPr rtlCol="1">
            <a:normAutofit fontScale="92500" lnSpcReduction="10000"/>
          </a:bodyPr>
          <a:lstStyle/>
          <a:p>
            <a:pPr algn="r" eaLnBrk="1" fontAlgn="auto" hangingPunct="1">
              <a:lnSpc>
                <a:spcPct val="90000"/>
              </a:lnSpc>
              <a:spcAft>
                <a:spcPts val="0"/>
              </a:spcAft>
              <a:buFont typeface="Arial" charset="0"/>
              <a:buNone/>
              <a:defRPr/>
            </a:pPr>
            <a:r>
              <a:rPr lang="fa-IR" sz="2800" b="1" dirty="0">
                <a:solidFill>
                  <a:schemeClr val="tx1">
                    <a:lumMod val="75000"/>
                    <a:lumOff val="25000"/>
                  </a:schemeClr>
                </a:solidFill>
                <a:cs typeface="B Nazanin" pitchFamily="2" charset="-78"/>
              </a:rPr>
              <a:t>بیمارانی که جراحات شدید داشته و نیاز به مداخله درمانی و بستری دارند اما بدون درمان هم بیش از یک ساعت دوام خواهند آورد. </a:t>
            </a:r>
          </a:p>
          <a:p>
            <a:pPr algn="r" eaLnBrk="1" fontAlgn="auto" hangingPunct="1">
              <a:lnSpc>
                <a:spcPct val="90000"/>
              </a:lnSpc>
              <a:spcAft>
                <a:spcPts val="0"/>
              </a:spcAft>
              <a:buFont typeface="Arial" charset="0"/>
              <a:buNone/>
              <a:defRPr/>
            </a:pPr>
            <a:r>
              <a:rPr lang="fa-IR" sz="2800" b="1" dirty="0">
                <a:solidFill>
                  <a:schemeClr val="tx1">
                    <a:lumMod val="75000"/>
                    <a:lumOff val="25000"/>
                  </a:schemeClr>
                </a:solidFill>
                <a:cs typeface="B Nazanin" pitchFamily="2" charset="-78"/>
              </a:rPr>
              <a:t>به عبارت دیگر بین 1تا12 ساعت آینده باید خدمات درمانی مناسب به این بیماران ارائه شود</a:t>
            </a:r>
          </a:p>
          <a:p>
            <a:pPr algn="r" eaLnBrk="1" fontAlgn="auto" hangingPunct="1">
              <a:lnSpc>
                <a:spcPct val="90000"/>
              </a:lnSpc>
              <a:spcAft>
                <a:spcPts val="0"/>
              </a:spcAft>
              <a:buFont typeface="Lucida Sans Unicode" pitchFamily="34" charset="0"/>
              <a:buAutoNum type="arabicPeriod"/>
              <a:defRPr/>
            </a:pPr>
            <a:r>
              <a:rPr lang="fa-IR" sz="2800" b="1" dirty="0">
                <a:solidFill>
                  <a:schemeClr val="tx1">
                    <a:lumMod val="75000"/>
                    <a:lumOff val="25000"/>
                  </a:schemeClr>
                </a:solidFill>
                <a:cs typeface="B Nazanin" pitchFamily="2" charset="-78"/>
              </a:rPr>
              <a:t>شکستگی های ساده استخوان های بزرگ</a:t>
            </a:r>
          </a:p>
          <a:p>
            <a:pPr algn="r" eaLnBrk="1" fontAlgn="auto" hangingPunct="1">
              <a:lnSpc>
                <a:spcPct val="90000"/>
              </a:lnSpc>
              <a:spcAft>
                <a:spcPts val="0"/>
              </a:spcAft>
              <a:buFont typeface="Lucida Sans Unicode" pitchFamily="34" charset="0"/>
              <a:buAutoNum type="arabicPeriod"/>
              <a:defRPr/>
            </a:pPr>
            <a:r>
              <a:rPr lang="fa-IR" sz="2800" b="1" dirty="0">
                <a:solidFill>
                  <a:schemeClr val="tx1">
                    <a:lumMod val="75000"/>
                    <a:lumOff val="25000"/>
                  </a:schemeClr>
                </a:solidFill>
                <a:cs typeface="B Nazanin" pitchFamily="2" charset="-78"/>
              </a:rPr>
              <a:t>پارگی های متوسط بدون خونریزی</a:t>
            </a:r>
          </a:p>
          <a:p>
            <a:pPr algn="r" eaLnBrk="1" fontAlgn="auto" hangingPunct="1">
              <a:lnSpc>
                <a:spcPct val="90000"/>
              </a:lnSpc>
              <a:spcAft>
                <a:spcPts val="0"/>
              </a:spcAft>
              <a:buFont typeface="Lucida Sans Unicode" pitchFamily="34" charset="0"/>
              <a:buAutoNum type="arabicPeriod"/>
              <a:defRPr/>
            </a:pPr>
            <a:r>
              <a:rPr lang="fa-IR" sz="2800" b="1" dirty="0">
                <a:solidFill>
                  <a:schemeClr val="tx1">
                    <a:lumMod val="75000"/>
                    <a:lumOff val="25000"/>
                  </a:schemeClr>
                </a:solidFill>
                <a:cs typeface="B Nazanin" pitchFamily="2" charset="-78"/>
              </a:rPr>
              <a:t>صدمات چشمی</a:t>
            </a:r>
          </a:p>
          <a:p>
            <a:pPr algn="r" eaLnBrk="1" fontAlgn="auto" hangingPunct="1">
              <a:lnSpc>
                <a:spcPct val="90000"/>
              </a:lnSpc>
              <a:spcAft>
                <a:spcPts val="0"/>
              </a:spcAft>
              <a:buFont typeface="Lucida Sans Unicode" pitchFamily="34" charset="0"/>
              <a:buAutoNum type="arabicPeriod"/>
              <a:defRPr/>
            </a:pPr>
            <a:r>
              <a:rPr lang="fa-IR" sz="2800" b="1" dirty="0">
                <a:solidFill>
                  <a:schemeClr val="tx1">
                    <a:lumMod val="75000"/>
                    <a:lumOff val="25000"/>
                  </a:schemeClr>
                </a:solidFill>
                <a:cs typeface="B Nazanin" pitchFamily="2" charset="-78"/>
              </a:rPr>
              <a:t>آسیب دیدگی های غیربحرانی سیستم عصبی مرکزی بدون کوما</a:t>
            </a:r>
          </a:p>
          <a:p>
            <a:pPr algn="r" eaLnBrk="1" fontAlgn="auto" hangingPunct="1">
              <a:lnSpc>
                <a:spcPct val="90000"/>
              </a:lnSpc>
              <a:spcAft>
                <a:spcPts val="0"/>
              </a:spcAft>
              <a:buFont typeface="Lucida Sans Unicode" pitchFamily="34" charset="0"/>
              <a:buAutoNum type="arabicPeriod"/>
              <a:defRPr/>
            </a:pPr>
            <a:r>
              <a:rPr lang="fa-IR" sz="2800" b="1" dirty="0">
                <a:solidFill>
                  <a:schemeClr val="tx1">
                    <a:lumMod val="75000"/>
                    <a:lumOff val="25000"/>
                  </a:schemeClr>
                </a:solidFill>
                <a:cs typeface="B Nazanin" pitchFamily="2" charset="-78"/>
              </a:rPr>
              <a:t>زخم های نافذ وسوراخ کننده شکم بدون شوک</a:t>
            </a:r>
          </a:p>
          <a:p>
            <a:pPr algn="r" eaLnBrk="1" fontAlgn="auto" hangingPunct="1">
              <a:lnSpc>
                <a:spcPct val="90000"/>
              </a:lnSpc>
              <a:spcAft>
                <a:spcPts val="0"/>
              </a:spcAft>
              <a:buFont typeface="Lucida Sans Unicode" pitchFamily="34" charset="0"/>
              <a:buAutoNum type="arabicPeriod"/>
              <a:defRPr/>
            </a:pPr>
            <a:r>
              <a:rPr lang="fa-IR" sz="2800" b="1" dirty="0">
                <a:solidFill>
                  <a:schemeClr val="tx1">
                    <a:lumMod val="75000"/>
                    <a:lumOff val="25000"/>
                  </a:schemeClr>
                </a:solidFill>
                <a:cs typeface="B Nazanin" pitchFamily="2" charset="-78"/>
              </a:rPr>
              <a:t>دیابت بدون اختلال هشیاری</a:t>
            </a:r>
          </a:p>
          <a:p>
            <a:pPr algn="r" eaLnBrk="1" fontAlgn="auto" hangingPunct="1">
              <a:lnSpc>
                <a:spcPct val="90000"/>
              </a:lnSpc>
              <a:spcAft>
                <a:spcPts val="0"/>
              </a:spcAft>
              <a:buFont typeface="Lucida Sans Unicode" pitchFamily="34" charset="0"/>
              <a:buAutoNum type="arabicPeriod"/>
              <a:defRPr/>
            </a:pPr>
            <a:r>
              <a:rPr lang="fa-IR" sz="2800" b="1" dirty="0">
                <a:solidFill>
                  <a:schemeClr val="tx1">
                    <a:lumMod val="75000"/>
                    <a:lumOff val="25000"/>
                  </a:schemeClr>
                </a:solidFill>
                <a:cs typeface="B Nazanin" pitchFamily="2" charset="-78"/>
              </a:rPr>
              <a:t>دیسترس تنفسی غیرحاد</a:t>
            </a:r>
          </a:p>
          <a:p>
            <a:pPr algn="r" eaLnBrk="1" fontAlgn="auto" hangingPunct="1">
              <a:lnSpc>
                <a:spcPct val="90000"/>
              </a:lnSpc>
              <a:spcAft>
                <a:spcPts val="0"/>
              </a:spcAft>
              <a:buFont typeface="Lucida Sans Unicode" pitchFamily="34" charset="0"/>
              <a:buAutoNum type="arabicPeriod"/>
              <a:defRPr/>
            </a:pPr>
            <a:r>
              <a:rPr lang="fa-IR" sz="2800" b="1" dirty="0">
                <a:solidFill>
                  <a:schemeClr val="tx1">
                    <a:lumMod val="75000"/>
                    <a:lumOff val="25000"/>
                  </a:schemeClr>
                </a:solidFill>
                <a:cs typeface="B Nazanin" pitchFamily="2" charset="-78"/>
              </a:rPr>
              <a:t>مشکل طبی غیرسرپایی</a:t>
            </a:r>
            <a:endParaRPr lang="en-US" sz="2800" b="1" dirty="0">
              <a:solidFill>
                <a:schemeClr val="tx1">
                  <a:lumMod val="75000"/>
                  <a:lumOff val="25000"/>
                </a:schemeClr>
              </a:solidFill>
              <a:cs typeface="B Nazanin" pitchFamily="2" charset="-78"/>
            </a:endParaRPr>
          </a:p>
          <a:p>
            <a:pPr algn="r" eaLnBrk="1" fontAlgn="auto" hangingPunct="1">
              <a:spcAft>
                <a:spcPts val="0"/>
              </a:spcAft>
              <a:buFont typeface="Arial" charset="0"/>
              <a:buNone/>
              <a:defRPr/>
            </a:pPr>
            <a:r>
              <a:rPr lang="fa-IR" sz="2800" dirty="0">
                <a:solidFill>
                  <a:schemeClr val="tx1">
                    <a:lumMod val="75000"/>
                    <a:lumOff val="25000"/>
                  </a:schemeClr>
                </a:solidFill>
                <a:cs typeface="B Nazanin" pitchFamily="2" charset="-78"/>
              </a:rPr>
              <a:t>.</a:t>
            </a:r>
          </a:p>
          <a:p>
            <a:pPr algn="r" eaLnBrk="1" fontAlgn="auto" hangingPunct="1">
              <a:spcAft>
                <a:spcPts val="0"/>
              </a:spcAft>
              <a:buFont typeface="Arial" charset="0"/>
              <a:buNone/>
              <a:defRPr/>
            </a:pPr>
            <a:r>
              <a:rPr lang="fa-IR" sz="2800" dirty="0">
                <a:solidFill>
                  <a:schemeClr val="tx1">
                    <a:lumMod val="75000"/>
                    <a:lumOff val="25000"/>
                  </a:schemeClr>
                </a:solidFill>
                <a:cs typeface="B Nazanin" pitchFamily="2" charset="-78"/>
              </a:rPr>
              <a:t> </a:t>
            </a:r>
            <a:endParaRPr lang="en-US" sz="2800" dirty="0">
              <a:solidFill>
                <a:schemeClr val="tx1">
                  <a:lumMod val="75000"/>
                  <a:lumOff val="25000"/>
                </a:schemeClr>
              </a:solidFill>
              <a:cs typeface="B Nazanin" pitchFamily="2" charset="-78"/>
            </a:endParaRPr>
          </a:p>
        </p:txBody>
      </p:sp>
    </p:spTree>
    <p:extLst>
      <p:ext uri="{BB962C8B-B14F-4D97-AF65-F5344CB8AC3E}">
        <p14:creationId xmlns:p14="http://schemas.microsoft.com/office/powerpoint/2010/main" val="116673966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30723">
                                            <p:txEl>
                                              <p:pRg st="0" end="0"/>
                                            </p:txEl>
                                          </p:spTgt>
                                        </p:tgtEl>
                                        <p:attrNameLst>
                                          <p:attrName>style.visibility</p:attrName>
                                        </p:attrNameLst>
                                      </p:cBhvr>
                                      <p:to>
                                        <p:strVal val="visible"/>
                                      </p:to>
                                    </p:set>
                                    <p:anim calcmode="lin" valueType="num">
                                      <p:cBhvr additive="base">
                                        <p:cTn id="12" dur="5000" fill="hold"/>
                                        <p:tgtEl>
                                          <p:spTgt spid="30723">
                                            <p:txEl>
                                              <p:pRg st="0" end="0"/>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307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7" presetClass="entr" presetSubtype="4" fill="hold" grpId="0" nodeType="clickEffect">
                                  <p:stCondLst>
                                    <p:cond delay="0"/>
                                  </p:stCondLst>
                                  <p:childTnLst>
                                    <p:set>
                                      <p:cBhvr>
                                        <p:cTn id="17" dur="1" fill="hold">
                                          <p:stCondLst>
                                            <p:cond delay="0"/>
                                          </p:stCondLst>
                                        </p:cTn>
                                        <p:tgtEl>
                                          <p:spTgt spid="30723">
                                            <p:txEl>
                                              <p:pRg st="1" end="1"/>
                                            </p:txEl>
                                          </p:spTgt>
                                        </p:tgtEl>
                                        <p:attrNameLst>
                                          <p:attrName>style.visibility</p:attrName>
                                        </p:attrNameLst>
                                      </p:cBhvr>
                                      <p:to>
                                        <p:strVal val="visible"/>
                                      </p:to>
                                    </p:set>
                                    <p:anim calcmode="lin" valueType="num">
                                      <p:cBhvr additive="base">
                                        <p:cTn id="18" dur="5000" fill="hold"/>
                                        <p:tgtEl>
                                          <p:spTgt spid="30723">
                                            <p:txEl>
                                              <p:pRg st="1" end="1"/>
                                            </p:txEl>
                                          </p:spTgt>
                                        </p:tgtEl>
                                        <p:attrNameLst>
                                          <p:attrName>ppt_x</p:attrName>
                                        </p:attrNameLst>
                                      </p:cBhvr>
                                      <p:tavLst>
                                        <p:tav tm="0">
                                          <p:val>
                                            <p:strVal val="#ppt_x"/>
                                          </p:val>
                                        </p:tav>
                                        <p:tav tm="100000">
                                          <p:val>
                                            <p:strVal val="#ppt_x"/>
                                          </p:val>
                                        </p:tav>
                                      </p:tavLst>
                                    </p:anim>
                                    <p:anim calcmode="lin" valueType="num">
                                      <p:cBhvr additive="base">
                                        <p:cTn id="19" dur="5000" fill="hold"/>
                                        <p:tgtEl>
                                          <p:spTgt spid="3072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7" presetClass="entr" presetSubtype="4" fill="hold" grpId="0" nodeType="clickEffect">
                                  <p:stCondLst>
                                    <p:cond delay="0"/>
                                  </p:stCondLst>
                                  <p:childTnLst>
                                    <p:set>
                                      <p:cBhvr>
                                        <p:cTn id="23" dur="1" fill="hold">
                                          <p:stCondLst>
                                            <p:cond delay="0"/>
                                          </p:stCondLst>
                                        </p:cTn>
                                        <p:tgtEl>
                                          <p:spTgt spid="30723">
                                            <p:txEl>
                                              <p:pRg st="2" end="2"/>
                                            </p:txEl>
                                          </p:spTgt>
                                        </p:tgtEl>
                                        <p:attrNameLst>
                                          <p:attrName>style.visibility</p:attrName>
                                        </p:attrNameLst>
                                      </p:cBhvr>
                                      <p:to>
                                        <p:strVal val="visible"/>
                                      </p:to>
                                    </p:set>
                                    <p:anim calcmode="lin" valueType="num">
                                      <p:cBhvr additive="base">
                                        <p:cTn id="24" dur="5000" fill="hold"/>
                                        <p:tgtEl>
                                          <p:spTgt spid="30723">
                                            <p:txEl>
                                              <p:pRg st="2" end="2"/>
                                            </p:txEl>
                                          </p:spTgt>
                                        </p:tgtEl>
                                        <p:attrNameLst>
                                          <p:attrName>ppt_x</p:attrName>
                                        </p:attrNameLst>
                                      </p:cBhvr>
                                      <p:tavLst>
                                        <p:tav tm="0">
                                          <p:val>
                                            <p:strVal val="#ppt_x"/>
                                          </p:val>
                                        </p:tav>
                                        <p:tav tm="100000">
                                          <p:val>
                                            <p:strVal val="#ppt_x"/>
                                          </p:val>
                                        </p:tav>
                                      </p:tavLst>
                                    </p:anim>
                                    <p:anim calcmode="lin" valueType="num">
                                      <p:cBhvr additive="base">
                                        <p:cTn id="25" dur="5000" fill="hold"/>
                                        <p:tgtEl>
                                          <p:spTgt spid="307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7" presetClass="entr" presetSubtype="4" fill="hold" grpId="0" nodeType="clickEffect">
                                  <p:stCondLst>
                                    <p:cond delay="0"/>
                                  </p:stCondLst>
                                  <p:childTnLst>
                                    <p:set>
                                      <p:cBhvr>
                                        <p:cTn id="29" dur="1" fill="hold">
                                          <p:stCondLst>
                                            <p:cond delay="0"/>
                                          </p:stCondLst>
                                        </p:cTn>
                                        <p:tgtEl>
                                          <p:spTgt spid="30723">
                                            <p:txEl>
                                              <p:pRg st="3" end="3"/>
                                            </p:txEl>
                                          </p:spTgt>
                                        </p:tgtEl>
                                        <p:attrNameLst>
                                          <p:attrName>style.visibility</p:attrName>
                                        </p:attrNameLst>
                                      </p:cBhvr>
                                      <p:to>
                                        <p:strVal val="visible"/>
                                      </p:to>
                                    </p:set>
                                    <p:anim calcmode="lin" valueType="num">
                                      <p:cBhvr additive="base">
                                        <p:cTn id="30" dur="5000" fill="hold"/>
                                        <p:tgtEl>
                                          <p:spTgt spid="30723">
                                            <p:txEl>
                                              <p:pRg st="3" end="3"/>
                                            </p:txEl>
                                          </p:spTgt>
                                        </p:tgtEl>
                                        <p:attrNameLst>
                                          <p:attrName>ppt_x</p:attrName>
                                        </p:attrNameLst>
                                      </p:cBhvr>
                                      <p:tavLst>
                                        <p:tav tm="0">
                                          <p:val>
                                            <p:strVal val="#ppt_x"/>
                                          </p:val>
                                        </p:tav>
                                        <p:tav tm="100000">
                                          <p:val>
                                            <p:strVal val="#ppt_x"/>
                                          </p:val>
                                        </p:tav>
                                      </p:tavLst>
                                    </p:anim>
                                    <p:anim calcmode="lin" valueType="num">
                                      <p:cBhvr additive="base">
                                        <p:cTn id="31" dur="5000" fill="hold"/>
                                        <p:tgtEl>
                                          <p:spTgt spid="3072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7" presetClass="entr" presetSubtype="4" fill="hold" grpId="0" nodeType="clickEffect">
                                  <p:stCondLst>
                                    <p:cond delay="0"/>
                                  </p:stCondLst>
                                  <p:childTnLst>
                                    <p:set>
                                      <p:cBhvr>
                                        <p:cTn id="35" dur="1" fill="hold">
                                          <p:stCondLst>
                                            <p:cond delay="0"/>
                                          </p:stCondLst>
                                        </p:cTn>
                                        <p:tgtEl>
                                          <p:spTgt spid="30723">
                                            <p:txEl>
                                              <p:pRg st="4" end="4"/>
                                            </p:txEl>
                                          </p:spTgt>
                                        </p:tgtEl>
                                        <p:attrNameLst>
                                          <p:attrName>style.visibility</p:attrName>
                                        </p:attrNameLst>
                                      </p:cBhvr>
                                      <p:to>
                                        <p:strVal val="visible"/>
                                      </p:to>
                                    </p:set>
                                    <p:anim calcmode="lin" valueType="num">
                                      <p:cBhvr additive="base">
                                        <p:cTn id="36" dur="5000" fill="hold"/>
                                        <p:tgtEl>
                                          <p:spTgt spid="30723">
                                            <p:txEl>
                                              <p:pRg st="4" end="4"/>
                                            </p:txEl>
                                          </p:spTgt>
                                        </p:tgtEl>
                                        <p:attrNameLst>
                                          <p:attrName>ppt_x</p:attrName>
                                        </p:attrNameLst>
                                      </p:cBhvr>
                                      <p:tavLst>
                                        <p:tav tm="0">
                                          <p:val>
                                            <p:strVal val="#ppt_x"/>
                                          </p:val>
                                        </p:tav>
                                        <p:tav tm="100000">
                                          <p:val>
                                            <p:strVal val="#ppt_x"/>
                                          </p:val>
                                        </p:tav>
                                      </p:tavLst>
                                    </p:anim>
                                    <p:anim calcmode="lin" valueType="num">
                                      <p:cBhvr additive="base">
                                        <p:cTn id="37" dur="5000" fill="hold"/>
                                        <p:tgtEl>
                                          <p:spTgt spid="3072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7" presetClass="entr" presetSubtype="4" fill="hold" grpId="0" nodeType="clickEffect">
                                  <p:stCondLst>
                                    <p:cond delay="0"/>
                                  </p:stCondLst>
                                  <p:childTnLst>
                                    <p:set>
                                      <p:cBhvr>
                                        <p:cTn id="41" dur="1" fill="hold">
                                          <p:stCondLst>
                                            <p:cond delay="0"/>
                                          </p:stCondLst>
                                        </p:cTn>
                                        <p:tgtEl>
                                          <p:spTgt spid="30723">
                                            <p:txEl>
                                              <p:pRg st="5" end="5"/>
                                            </p:txEl>
                                          </p:spTgt>
                                        </p:tgtEl>
                                        <p:attrNameLst>
                                          <p:attrName>style.visibility</p:attrName>
                                        </p:attrNameLst>
                                      </p:cBhvr>
                                      <p:to>
                                        <p:strVal val="visible"/>
                                      </p:to>
                                    </p:set>
                                    <p:anim calcmode="lin" valueType="num">
                                      <p:cBhvr additive="base">
                                        <p:cTn id="42" dur="5000" fill="hold"/>
                                        <p:tgtEl>
                                          <p:spTgt spid="30723">
                                            <p:txEl>
                                              <p:pRg st="5" end="5"/>
                                            </p:txEl>
                                          </p:spTgt>
                                        </p:tgtEl>
                                        <p:attrNameLst>
                                          <p:attrName>ppt_x</p:attrName>
                                        </p:attrNameLst>
                                      </p:cBhvr>
                                      <p:tavLst>
                                        <p:tav tm="0">
                                          <p:val>
                                            <p:strVal val="#ppt_x"/>
                                          </p:val>
                                        </p:tav>
                                        <p:tav tm="100000">
                                          <p:val>
                                            <p:strVal val="#ppt_x"/>
                                          </p:val>
                                        </p:tav>
                                      </p:tavLst>
                                    </p:anim>
                                    <p:anim calcmode="lin" valueType="num">
                                      <p:cBhvr additive="base">
                                        <p:cTn id="43" dur="5000" fill="hold"/>
                                        <p:tgtEl>
                                          <p:spTgt spid="3072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7" presetClass="entr" presetSubtype="4" fill="hold" grpId="0" nodeType="clickEffect">
                                  <p:stCondLst>
                                    <p:cond delay="0"/>
                                  </p:stCondLst>
                                  <p:childTnLst>
                                    <p:set>
                                      <p:cBhvr>
                                        <p:cTn id="47" dur="1" fill="hold">
                                          <p:stCondLst>
                                            <p:cond delay="0"/>
                                          </p:stCondLst>
                                        </p:cTn>
                                        <p:tgtEl>
                                          <p:spTgt spid="30723">
                                            <p:txEl>
                                              <p:pRg st="6" end="6"/>
                                            </p:txEl>
                                          </p:spTgt>
                                        </p:tgtEl>
                                        <p:attrNameLst>
                                          <p:attrName>style.visibility</p:attrName>
                                        </p:attrNameLst>
                                      </p:cBhvr>
                                      <p:to>
                                        <p:strVal val="visible"/>
                                      </p:to>
                                    </p:set>
                                    <p:anim calcmode="lin" valueType="num">
                                      <p:cBhvr additive="base">
                                        <p:cTn id="48" dur="5000" fill="hold"/>
                                        <p:tgtEl>
                                          <p:spTgt spid="30723">
                                            <p:txEl>
                                              <p:pRg st="6" end="6"/>
                                            </p:txEl>
                                          </p:spTgt>
                                        </p:tgtEl>
                                        <p:attrNameLst>
                                          <p:attrName>ppt_x</p:attrName>
                                        </p:attrNameLst>
                                      </p:cBhvr>
                                      <p:tavLst>
                                        <p:tav tm="0">
                                          <p:val>
                                            <p:strVal val="#ppt_x"/>
                                          </p:val>
                                        </p:tav>
                                        <p:tav tm="100000">
                                          <p:val>
                                            <p:strVal val="#ppt_x"/>
                                          </p:val>
                                        </p:tav>
                                      </p:tavLst>
                                    </p:anim>
                                    <p:anim calcmode="lin" valueType="num">
                                      <p:cBhvr additive="base">
                                        <p:cTn id="49" dur="5000" fill="hold"/>
                                        <p:tgtEl>
                                          <p:spTgt spid="3072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7" presetClass="entr" presetSubtype="4" fill="hold" grpId="0" nodeType="clickEffect">
                                  <p:stCondLst>
                                    <p:cond delay="0"/>
                                  </p:stCondLst>
                                  <p:childTnLst>
                                    <p:set>
                                      <p:cBhvr>
                                        <p:cTn id="53" dur="1" fill="hold">
                                          <p:stCondLst>
                                            <p:cond delay="0"/>
                                          </p:stCondLst>
                                        </p:cTn>
                                        <p:tgtEl>
                                          <p:spTgt spid="30723">
                                            <p:txEl>
                                              <p:pRg st="7" end="7"/>
                                            </p:txEl>
                                          </p:spTgt>
                                        </p:tgtEl>
                                        <p:attrNameLst>
                                          <p:attrName>style.visibility</p:attrName>
                                        </p:attrNameLst>
                                      </p:cBhvr>
                                      <p:to>
                                        <p:strVal val="visible"/>
                                      </p:to>
                                    </p:set>
                                    <p:anim calcmode="lin" valueType="num">
                                      <p:cBhvr additive="base">
                                        <p:cTn id="54" dur="5000" fill="hold"/>
                                        <p:tgtEl>
                                          <p:spTgt spid="30723">
                                            <p:txEl>
                                              <p:pRg st="7" end="7"/>
                                            </p:txEl>
                                          </p:spTgt>
                                        </p:tgtEl>
                                        <p:attrNameLst>
                                          <p:attrName>ppt_x</p:attrName>
                                        </p:attrNameLst>
                                      </p:cBhvr>
                                      <p:tavLst>
                                        <p:tav tm="0">
                                          <p:val>
                                            <p:strVal val="#ppt_x"/>
                                          </p:val>
                                        </p:tav>
                                        <p:tav tm="100000">
                                          <p:val>
                                            <p:strVal val="#ppt_x"/>
                                          </p:val>
                                        </p:tav>
                                      </p:tavLst>
                                    </p:anim>
                                    <p:anim calcmode="lin" valueType="num">
                                      <p:cBhvr additive="base">
                                        <p:cTn id="55" dur="5000" fill="hold"/>
                                        <p:tgtEl>
                                          <p:spTgt spid="3072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7" presetClass="entr" presetSubtype="4" fill="hold" grpId="0" nodeType="clickEffect">
                                  <p:stCondLst>
                                    <p:cond delay="0"/>
                                  </p:stCondLst>
                                  <p:childTnLst>
                                    <p:set>
                                      <p:cBhvr>
                                        <p:cTn id="59" dur="1" fill="hold">
                                          <p:stCondLst>
                                            <p:cond delay="0"/>
                                          </p:stCondLst>
                                        </p:cTn>
                                        <p:tgtEl>
                                          <p:spTgt spid="30723">
                                            <p:txEl>
                                              <p:pRg st="8" end="8"/>
                                            </p:txEl>
                                          </p:spTgt>
                                        </p:tgtEl>
                                        <p:attrNameLst>
                                          <p:attrName>style.visibility</p:attrName>
                                        </p:attrNameLst>
                                      </p:cBhvr>
                                      <p:to>
                                        <p:strVal val="visible"/>
                                      </p:to>
                                    </p:set>
                                    <p:anim calcmode="lin" valueType="num">
                                      <p:cBhvr additive="base">
                                        <p:cTn id="60" dur="5000" fill="hold"/>
                                        <p:tgtEl>
                                          <p:spTgt spid="30723">
                                            <p:txEl>
                                              <p:pRg st="8" end="8"/>
                                            </p:txEl>
                                          </p:spTgt>
                                        </p:tgtEl>
                                        <p:attrNameLst>
                                          <p:attrName>ppt_x</p:attrName>
                                        </p:attrNameLst>
                                      </p:cBhvr>
                                      <p:tavLst>
                                        <p:tav tm="0">
                                          <p:val>
                                            <p:strVal val="#ppt_x"/>
                                          </p:val>
                                        </p:tav>
                                        <p:tav tm="100000">
                                          <p:val>
                                            <p:strVal val="#ppt_x"/>
                                          </p:val>
                                        </p:tav>
                                      </p:tavLst>
                                    </p:anim>
                                    <p:anim calcmode="lin" valueType="num">
                                      <p:cBhvr additive="base">
                                        <p:cTn id="61" dur="5000" fill="hold"/>
                                        <p:tgtEl>
                                          <p:spTgt spid="3072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nodeType="withGroup">
                            <p:stCondLst>
                              <p:cond delay="0"/>
                            </p:stCondLst>
                            <p:childTnLst>
                              <p:par>
                                <p:cTn id="64" presetID="7" presetClass="entr" presetSubtype="4" fill="hold" grpId="0" nodeType="clickEffect">
                                  <p:stCondLst>
                                    <p:cond delay="0"/>
                                  </p:stCondLst>
                                  <p:childTnLst>
                                    <p:set>
                                      <p:cBhvr>
                                        <p:cTn id="65" dur="1" fill="hold">
                                          <p:stCondLst>
                                            <p:cond delay="0"/>
                                          </p:stCondLst>
                                        </p:cTn>
                                        <p:tgtEl>
                                          <p:spTgt spid="30723">
                                            <p:txEl>
                                              <p:pRg st="9" end="9"/>
                                            </p:txEl>
                                          </p:spTgt>
                                        </p:tgtEl>
                                        <p:attrNameLst>
                                          <p:attrName>style.visibility</p:attrName>
                                        </p:attrNameLst>
                                      </p:cBhvr>
                                      <p:to>
                                        <p:strVal val="visible"/>
                                      </p:to>
                                    </p:set>
                                    <p:anim calcmode="lin" valueType="num">
                                      <p:cBhvr additive="base">
                                        <p:cTn id="66" dur="5000" fill="hold"/>
                                        <p:tgtEl>
                                          <p:spTgt spid="30723">
                                            <p:txEl>
                                              <p:pRg st="9" end="9"/>
                                            </p:txEl>
                                          </p:spTgt>
                                        </p:tgtEl>
                                        <p:attrNameLst>
                                          <p:attrName>ppt_x</p:attrName>
                                        </p:attrNameLst>
                                      </p:cBhvr>
                                      <p:tavLst>
                                        <p:tav tm="0">
                                          <p:val>
                                            <p:strVal val="#ppt_x"/>
                                          </p:val>
                                        </p:tav>
                                        <p:tav tm="100000">
                                          <p:val>
                                            <p:strVal val="#ppt_x"/>
                                          </p:val>
                                        </p:tav>
                                      </p:tavLst>
                                    </p:anim>
                                    <p:anim calcmode="lin" valueType="num">
                                      <p:cBhvr additive="base">
                                        <p:cTn id="67" dur="5000" fill="hold"/>
                                        <p:tgtEl>
                                          <p:spTgt spid="3072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8" fill="hold" nodeType="clickPar">
                      <p:stCondLst>
                        <p:cond delay="indefinite"/>
                      </p:stCondLst>
                      <p:childTnLst>
                        <p:par>
                          <p:cTn id="69" fill="hold" nodeType="withGroup">
                            <p:stCondLst>
                              <p:cond delay="0"/>
                            </p:stCondLst>
                            <p:childTnLst>
                              <p:par>
                                <p:cTn id="70" presetID="7" presetClass="entr" presetSubtype="4" fill="hold" grpId="0" nodeType="clickEffect">
                                  <p:stCondLst>
                                    <p:cond delay="0"/>
                                  </p:stCondLst>
                                  <p:childTnLst>
                                    <p:set>
                                      <p:cBhvr>
                                        <p:cTn id="71" dur="1" fill="hold">
                                          <p:stCondLst>
                                            <p:cond delay="0"/>
                                          </p:stCondLst>
                                        </p:cTn>
                                        <p:tgtEl>
                                          <p:spTgt spid="30723">
                                            <p:txEl>
                                              <p:pRg st="10" end="10"/>
                                            </p:txEl>
                                          </p:spTgt>
                                        </p:tgtEl>
                                        <p:attrNameLst>
                                          <p:attrName>style.visibility</p:attrName>
                                        </p:attrNameLst>
                                      </p:cBhvr>
                                      <p:to>
                                        <p:strVal val="visible"/>
                                      </p:to>
                                    </p:set>
                                    <p:anim calcmode="lin" valueType="num">
                                      <p:cBhvr additive="base">
                                        <p:cTn id="72" dur="5000" fill="hold"/>
                                        <p:tgtEl>
                                          <p:spTgt spid="30723">
                                            <p:txEl>
                                              <p:pRg st="10" end="10"/>
                                            </p:txEl>
                                          </p:spTgt>
                                        </p:tgtEl>
                                        <p:attrNameLst>
                                          <p:attrName>ppt_x</p:attrName>
                                        </p:attrNameLst>
                                      </p:cBhvr>
                                      <p:tavLst>
                                        <p:tav tm="0">
                                          <p:val>
                                            <p:strVal val="#ppt_x"/>
                                          </p:val>
                                        </p:tav>
                                        <p:tav tm="100000">
                                          <p:val>
                                            <p:strVal val="#ppt_x"/>
                                          </p:val>
                                        </p:tav>
                                      </p:tavLst>
                                    </p:anim>
                                    <p:anim calcmode="lin" valueType="num">
                                      <p:cBhvr additive="base">
                                        <p:cTn id="73" dur="5000" fill="hold"/>
                                        <p:tgtEl>
                                          <p:spTgt spid="3072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4" fill="hold" nodeType="clickPar">
                      <p:stCondLst>
                        <p:cond delay="indefinite"/>
                      </p:stCondLst>
                      <p:childTnLst>
                        <p:par>
                          <p:cTn id="75" fill="hold" nodeType="withGroup">
                            <p:stCondLst>
                              <p:cond delay="0"/>
                            </p:stCondLst>
                            <p:childTnLst>
                              <p:par>
                                <p:cTn id="76" presetID="7" presetClass="entr" presetSubtype="4" fill="hold" grpId="0" nodeType="clickEffect">
                                  <p:stCondLst>
                                    <p:cond delay="0"/>
                                  </p:stCondLst>
                                  <p:childTnLst>
                                    <p:set>
                                      <p:cBhvr>
                                        <p:cTn id="77" dur="1" fill="hold">
                                          <p:stCondLst>
                                            <p:cond delay="0"/>
                                          </p:stCondLst>
                                        </p:cTn>
                                        <p:tgtEl>
                                          <p:spTgt spid="30723">
                                            <p:txEl>
                                              <p:pRg st="11" end="11"/>
                                            </p:txEl>
                                          </p:spTgt>
                                        </p:tgtEl>
                                        <p:attrNameLst>
                                          <p:attrName>style.visibility</p:attrName>
                                        </p:attrNameLst>
                                      </p:cBhvr>
                                      <p:to>
                                        <p:strVal val="visible"/>
                                      </p:to>
                                    </p:set>
                                    <p:anim calcmode="lin" valueType="num">
                                      <p:cBhvr additive="base">
                                        <p:cTn id="78" dur="5000" fill="hold"/>
                                        <p:tgtEl>
                                          <p:spTgt spid="30723">
                                            <p:txEl>
                                              <p:pRg st="11" end="11"/>
                                            </p:txEl>
                                          </p:spTgt>
                                        </p:tgtEl>
                                        <p:attrNameLst>
                                          <p:attrName>ppt_x</p:attrName>
                                        </p:attrNameLst>
                                      </p:cBhvr>
                                      <p:tavLst>
                                        <p:tav tm="0">
                                          <p:val>
                                            <p:strVal val="#ppt_x"/>
                                          </p:val>
                                        </p:tav>
                                        <p:tav tm="100000">
                                          <p:val>
                                            <p:strVal val="#ppt_x"/>
                                          </p:val>
                                        </p:tav>
                                      </p:tavLst>
                                    </p:anim>
                                    <p:anim calcmode="lin" valueType="num">
                                      <p:cBhvr additive="base">
                                        <p:cTn id="79" dur="5000" fill="hold"/>
                                        <p:tgtEl>
                                          <p:spTgt spid="3072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1500" y="214313"/>
            <a:ext cx="7772400" cy="838423"/>
          </a:xfrm>
        </p:spPr>
        <p:txBody>
          <a:bodyPr/>
          <a:lstStyle/>
          <a:p>
            <a:pPr algn="ctr" eaLnBrk="1" hangingPunct="1"/>
            <a:r>
              <a:rPr lang="fa-IR" altLang="fa-IR" sz="3200" dirty="0">
                <a:solidFill>
                  <a:srgbClr val="92D050"/>
                </a:solidFill>
                <a:cs typeface="B Titr" pitchFamily="2" charset="-78"/>
              </a:rPr>
              <a:t>گروه سرپایی (سبز)</a:t>
            </a:r>
            <a:endParaRPr lang="en-US" altLang="fa-IR" sz="3200" dirty="0">
              <a:solidFill>
                <a:srgbClr val="92D050"/>
              </a:solidFill>
              <a:cs typeface="B Titr" pitchFamily="2" charset="-78"/>
            </a:endParaRPr>
          </a:p>
        </p:txBody>
      </p:sp>
      <p:sp>
        <p:nvSpPr>
          <p:cNvPr id="32771" name="Subtitle 2"/>
          <p:cNvSpPr>
            <a:spLocks noGrp="1"/>
          </p:cNvSpPr>
          <p:nvPr>
            <p:ph type="subTitle" idx="1"/>
          </p:nvPr>
        </p:nvSpPr>
        <p:spPr>
          <a:xfrm>
            <a:off x="642938" y="1428750"/>
            <a:ext cx="7929562" cy="4429125"/>
          </a:xfrm>
        </p:spPr>
        <p:txBody>
          <a:bodyPr rtlCol="1">
            <a:normAutofit fontScale="92500" lnSpcReduction="10000"/>
          </a:bodyPr>
          <a:lstStyle/>
          <a:p>
            <a:pPr eaLnBrk="1" fontAlgn="auto" hangingPunct="1">
              <a:spcAft>
                <a:spcPts val="0"/>
              </a:spcAft>
              <a:buFont typeface="Arial" charset="0"/>
              <a:buNone/>
              <a:defRPr/>
            </a:pPr>
            <a:r>
              <a:rPr lang="fa-IR" sz="2800" b="1" dirty="0">
                <a:solidFill>
                  <a:schemeClr val="tx1">
                    <a:lumMod val="75000"/>
                    <a:lumOff val="25000"/>
                  </a:schemeClr>
                </a:solidFill>
                <a:cs typeface="B Nazanin" pitchFamily="2" charset="-78"/>
              </a:rPr>
              <a:t>مصدومینی که راه می روند حداقل آسیب رادارند و برای درمان می توانند منتظر بمانند آن ها حتی می توانند به سایر مصدومان آرامش </a:t>
            </a:r>
            <a:endParaRPr lang="en-US" sz="2800" b="1" dirty="0">
              <a:solidFill>
                <a:schemeClr val="tx1">
                  <a:lumMod val="75000"/>
                  <a:lumOff val="25000"/>
                </a:schemeClr>
              </a:solidFill>
              <a:cs typeface="B Nazanin" pitchFamily="2" charset="-78"/>
            </a:endParaRPr>
          </a:p>
          <a:p>
            <a:pPr algn="just" eaLnBrk="1" fontAlgn="auto" hangingPunct="1">
              <a:lnSpc>
                <a:spcPct val="90000"/>
              </a:lnSpc>
              <a:spcAft>
                <a:spcPts val="0"/>
              </a:spcAft>
              <a:buFont typeface="Arial" charset="0"/>
              <a:buNone/>
              <a:defRPr/>
            </a:pPr>
            <a:r>
              <a:rPr lang="fa-IR" sz="2800" b="1" dirty="0">
                <a:solidFill>
                  <a:schemeClr val="tx1">
                    <a:lumMod val="75000"/>
                    <a:lumOff val="25000"/>
                  </a:schemeClr>
                </a:solidFill>
                <a:cs typeface="B Nazanin" pitchFamily="2" charset="-78"/>
              </a:rPr>
              <a:t>افرادی که ضایعات خفیفی دارند که نه جانشان به خطر خواهدافتاد و نه دچارعوارض دائمی ناشی از آسیب می شوند و نیاز به درمان اورژانس ندارند.</a:t>
            </a:r>
          </a:p>
          <a:p>
            <a:pPr eaLnBrk="1" fontAlgn="auto" hangingPunct="1">
              <a:lnSpc>
                <a:spcPct val="90000"/>
              </a:lnSpc>
              <a:spcAft>
                <a:spcPts val="0"/>
              </a:spcAft>
              <a:buFont typeface="Arial" charset="0"/>
              <a:buNone/>
              <a:defRPr/>
            </a:pPr>
            <a:r>
              <a:rPr lang="fa-IR" sz="2800" b="1" dirty="0">
                <a:solidFill>
                  <a:schemeClr val="tx1">
                    <a:lumMod val="75000"/>
                    <a:lumOff val="25000"/>
                  </a:schemeClr>
                </a:solidFill>
                <a:cs typeface="B Nazanin" pitchFamily="2" charset="-78"/>
              </a:rPr>
              <a:t>آسیب دیدگی های خفیف بافت نرم</a:t>
            </a:r>
          </a:p>
          <a:p>
            <a:pPr eaLnBrk="1" fontAlgn="auto" hangingPunct="1">
              <a:lnSpc>
                <a:spcPct val="90000"/>
              </a:lnSpc>
              <a:spcAft>
                <a:spcPts val="0"/>
              </a:spcAft>
              <a:buFont typeface="Arial" charset="0"/>
              <a:buNone/>
              <a:defRPr/>
            </a:pPr>
            <a:r>
              <a:rPr lang="fa-IR" sz="2800" b="1" dirty="0">
                <a:solidFill>
                  <a:schemeClr val="tx1">
                    <a:lumMod val="75000"/>
                    <a:lumOff val="25000"/>
                  </a:schemeClr>
                </a:solidFill>
                <a:cs typeface="B Nazanin" pitchFamily="2" charset="-78"/>
              </a:rPr>
              <a:t>شکستگی های کوچک و بسته</a:t>
            </a:r>
          </a:p>
          <a:p>
            <a:pPr eaLnBrk="1" fontAlgn="auto" hangingPunct="1">
              <a:lnSpc>
                <a:spcPct val="90000"/>
              </a:lnSpc>
              <a:spcAft>
                <a:spcPts val="0"/>
              </a:spcAft>
              <a:buFont typeface="Arial" charset="0"/>
              <a:buNone/>
              <a:defRPr/>
            </a:pPr>
            <a:r>
              <a:rPr lang="fa-IR" sz="2800" b="1" dirty="0">
                <a:solidFill>
                  <a:schemeClr val="tx1">
                    <a:lumMod val="75000"/>
                    <a:lumOff val="25000"/>
                  </a:schemeClr>
                </a:solidFill>
                <a:cs typeface="B Nazanin" pitchFamily="2" charset="-78"/>
              </a:rPr>
              <a:t>سوختگی های خفیف غیر از راه هوایی</a:t>
            </a:r>
          </a:p>
          <a:p>
            <a:pPr eaLnBrk="1" fontAlgn="auto" hangingPunct="1">
              <a:lnSpc>
                <a:spcPct val="90000"/>
              </a:lnSpc>
              <a:spcAft>
                <a:spcPts val="0"/>
              </a:spcAft>
              <a:buFont typeface="Arial" charset="0"/>
              <a:buNone/>
              <a:defRPr/>
            </a:pPr>
            <a:r>
              <a:rPr lang="fa-IR" sz="2800" b="1" dirty="0">
                <a:solidFill>
                  <a:schemeClr val="tx1">
                    <a:lumMod val="75000"/>
                    <a:lumOff val="25000"/>
                  </a:schemeClr>
                </a:solidFill>
                <a:cs typeface="B Nazanin" pitchFamily="2" charset="-78"/>
              </a:rPr>
              <a:t>اختلالات عصبی روانی</a:t>
            </a:r>
          </a:p>
          <a:p>
            <a:pPr eaLnBrk="1" fontAlgn="auto" hangingPunct="1">
              <a:lnSpc>
                <a:spcPct val="90000"/>
              </a:lnSpc>
              <a:spcAft>
                <a:spcPts val="0"/>
              </a:spcAft>
              <a:buFont typeface="Arial" charset="0"/>
              <a:buNone/>
              <a:defRPr/>
            </a:pPr>
            <a:r>
              <a:rPr lang="fa-IR" sz="2800" b="1" dirty="0">
                <a:solidFill>
                  <a:schemeClr val="tx1">
                    <a:lumMod val="75000"/>
                    <a:lumOff val="25000"/>
                  </a:schemeClr>
                </a:solidFill>
                <a:cs typeface="B Nazanin" pitchFamily="2" charset="-78"/>
              </a:rPr>
              <a:t>اختلالات زنان و زایمان</a:t>
            </a:r>
          </a:p>
          <a:p>
            <a:pPr eaLnBrk="1" fontAlgn="auto" hangingPunct="1">
              <a:lnSpc>
                <a:spcPct val="90000"/>
              </a:lnSpc>
              <a:spcAft>
                <a:spcPts val="0"/>
              </a:spcAft>
              <a:buFont typeface="Arial" charset="0"/>
              <a:buNone/>
              <a:defRPr/>
            </a:pPr>
            <a:r>
              <a:rPr lang="fa-IR" sz="2800" b="1" dirty="0">
                <a:solidFill>
                  <a:schemeClr val="tx1">
                    <a:lumMod val="75000"/>
                    <a:lumOff val="25000"/>
                  </a:schemeClr>
                </a:solidFill>
                <a:cs typeface="B Nazanin" pitchFamily="2" charset="-78"/>
              </a:rPr>
              <a:t>شکایات طبی معمول</a:t>
            </a:r>
          </a:p>
        </p:txBody>
      </p:sp>
    </p:spTree>
    <p:extLst>
      <p:ext uri="{BB962C8B-B14F-4D97-AF65-F5344CB8AC3E}">
        <p14:creationId xmlns:p14="http://schemas.microsoft.com/office/powerpoint/2010/main" val="789076159"/>
      </p:ext>
    </p:extLst>
  </p:cSld>
  <p:clrMapOvr>
    <a:masterClrMapping/>
  </p:clrMapOvr>
  <p:transition>
    <p:pull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1" presetClass="entr" presetSubtype="4" fill="hold" nodeType="clickEffect">
                                  <p:stCondLst>
                                    <p:cond delay="0"/>
                                  </p:stCondLst>
                                  <p:childTnLst>
                                    <p:set>
                                      <p:cBhvr>
                                        <p:cTn id="11" dur="1" fill="hold">
                                          <p:stCondLst>
                                            <p:cond delay="0"/>
                                          </p:stCondLst>
                                        </p:cTn>
                                        <p:tgtEl>
                                          <p:spTgt spid="32771">
                                            <p:txEl>
                                              <p:pRg st="1" end="1"/>
                                            </p:txEl>
                                          </p:spTgt>
                                        </p:tgtEl>
                                        <p:attrNameLst>
                                          <p:attrName>style.visibility</p:attrName>
                                        </p:attrNameLst>
                                      </p:cBhvr>
                                      <p:to>
                                        <p:strVal val="visible"/>
                                      </p:to>
                                    </p:set>
                                    <p:animEffect transition="in" filter="wheel(4)">
                                      <p:cBhvr>
                                        <p:cTn id="12" dur="2000"/>
                                        <p:tgtEl>
                                          <p:spTgt spid="32771">
                                            <p:txEl>
                                              <p:pRg st="1" end="1"/>
                                            </p:txEl>
                                          </p:spTgt>
                                        </p:tgtEl>
                                      </p:cBhvr>
                                    </p:animEffect>
                                  </p:childTnLst>
                                </p:cTn>
                              </p:par>
                              <p:par>
                                <p:cTn id="13" presetID="21" presetClass="entr" presetSubtype="4" fill="hold" nodeType="withEffect">
                                  <p:stCondLst>
                                    <p:cond delay="0"/>
                                  </p:stCondLst>
                                  <p:childTnLst>
                                    <p:set>
                                      <p:cBhvr>
                                        <p:cTn id="14" dur="1" fill="hold">
                                          <p:stCondLst>
                                            <p:cond delay="0"/>
                                          </p:stCondLst>
                                        </p:cTn>
                                        <p:tgtEl>
                                          <p:spTgt spid="32771">
                                            <p:txEl>
                                              <p:pRg st="2" end="2"/>
                                            </p:txEl>
                                          </p:spTgt>
                                        </p:tgtEl>
                                        <p:attrNameLst>
                                          <p:attrName>style.visibility</p:attrName>
                                        </p:attrNameLst>
                                      </p:cBhvr>
                                      <p:to>
                                        <p:strVal val="visible"/>
                                      </p:to>
                                    </p:set>
                                    <p:animEffect transition="in" filter="wheel(4)">
                                      <p:cBhvr>
                                        <p:cTn id="15" dur="2000"/>
                                        <p:tgtEl>
                                          <p:spTgt spid="327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85813" y="214313"/>
            <a:ext cx="7772400" cy="1071562"/>
          </a:xfrm>
        </p:spPr>
        <p:txBody>
          <a:bodyPr rtlCol="1">
            <a:normAutofit/>
          </a:bodyPr>
          <a:lstStyle/>
          <a:p>
            <a:pPr algn="ctr" eaLnBrk="1" fontAlgn="auto" hangingPunct="1">
              <a:spcAft>
                <a:spcPts val="0"/>
              </a:spcAft>
              <a:defRPr/>
            </a:pPr>
            <a:r>
              <a:rPr lang="fa-IR" sz="3200" dirty="0">
                <a:solidFill>
                  <a:schemeClr val="tx2">
                    <a:lumMod val="60000"/>
                    <a:lumOff val="40000"/>
                  </a:schemeClr>
                </a:solidFill>
                <a:cs typeface="B Titr" pitchFamily="2" charset="-78"/>
              </a:rPr>
              <a:t>گروه انتظار (آبی)</a:t>
            </a:r>
            <a:endParaRPr lang="en-US" sz="3200" dirty="0">
              <a:solidFill>
                <a:schemeClr val="tx2">
                  <a:lumMod val="60000"/>
                  <a:lumOff val="40000"/>
                </a:schemeClr>
              </a:solidFill>
              <a:cs typeface="B Titr" pitchFamily="2" charset="-78"/>
            </a:endParaRPr>
          </a:p>
        </p:txBody>
      </p:sp>
      <p:sp>
        <p:nvSpPr>
          <p:cNvPr id="31747" name="Subtitle 2"/>
          <p:cNvSpPr>
            <a:spLocks noGrp="1"/>
          </p:cNvSpPr>
          <p:nvPr>
            <p:ph type="subTitle" idx="1"/>
          </p:nvPr>
        </p:nvSpPr>
        <p:spPr>
          <a:xfrm>
            <a:off x="285750" y="1643063"/>
            <a:ext cx="8572500" cy="4214812"/>
          </a:xfrm>
        </p:spPr>
        <p:txBody>
          <a:bodyPr rtlCol="1">
            <a:normAutofit lnSpcReduction="10000"/>
          </a:bodyPr>
          <a:lstStyle/>
          <a:p>
            <a:pPr algn="r" eaLnBrk="1" fontAlgn="auto" hangingPunct="1">
              <a:spcAft>
                <a:spcPts val="0"/>
              </a:spcAft>
              <a:buFont typeface="Arial" charset="0"/>
              <a:buNone/>
              <a:defRPr/>
            </a:pPr>
            <a:r>
              <a:rPr lang="fa-IR" sz="2800" b="1" dirty="0">
                <a:solidFill>
                  <a:schemeClr val="tx1">
                    <a:lumMod val="75000"/>
                    <a:lumOff val="25000"/>
                  </a:schemeClr>
                </a:solidFill>
                <a:cs typeface="B Nazanin" pitchFamily="2" charset="-78"/>
              </a:rPr>
              <a:t>مجروحینی که آسیب آنها به حدی شدید است که تنها شانس اندکی برای بقاء دارند ( در انتظار )</a:t>
            </a:r>
          </a:p>
          <a:p>
            <a:pPr algn="r" eaLnBrk="1" fontAlgn="auto" hangingPunct="1">
              <a:spcAft>
                <a:spcPts val="0"/>
              </a:spcAft>
              <a:buFont typeface="Arial" charset="0"/>
              <a:buNone/>
              <a:defRPr/>
            </a:pPr>
            <a:r>
              <a:rPr lang="fa-IR" sz="2800" b="1" dirty="0">
                <a:solidFill>
                  <a:schemeClr val="tx1">
                    <a:lumMod val="75000"/>
                    <a:lumOff val="25000"/>
                  </a:schemeClr>
                </a:solidFill>
                <a:cs typeface="B Nazanin" pitchFamily="2" charset="-78"/>
              </a:rPr>
              <a:t>مثال: مصدومین با سوختگی 90 درصد این گروه بالاترین اولویت را دردستیابی به خدمات درمانی دارند اما اگر امکانات کافی نباشد(اعم از ارایه خدمات یا امکان  انتقال) درکمتراز یکساعت خواهند مرد و پیش بینی می شود حتی در صورت رسیدن به بیمارستان نیز اقدامات برای زنده ماندن آنها موثرنخواهدبود.</a:t>
            </a:r>
          </a:p>
          <a:p>
            <a:pPr algn="r" eaLnBrk="1" fontAlgn="auto" hangingPunct="1">
              <a:spcAft>
                <a:spcPts val="0"/>
              </a:spcAft>
              <a:buFont typeface="Arial" charset="0"/>
              <a:buNone/>
              <a:defRPr/>
            </a:pPr>
            <a:r>
              <a:rPr lang="fa-IR" sz="2800" b="1" dirty="0">
                <a:solidFill>
                  <a:schemeClr val="tx1">
                    <a:lumMod val="75000"/>
                    <a:lumOff val="25000"/>
                  </a:schemeClr>
                </a:solidFill>
                <a:cs typeface="B Nazanin" pitchFamily="2" charset="-78"/>
              </a:rPr>
              <a:t>بنابراین،این گروه درانتظارخواهند ماند تابعداز اقدامات لازم برای گروه قرمز واتمام تریاژ، اگر امکانات فراهم شود، مانند گروه قرمز باآنها رفتارگردد. </a:t>
            </a:r>
            <a:endParaRPr lang="en-US" sz="2800" b="1" dirty="0">
              <a:solidFill>
                <a:schemeClr val="tx1">
                  <a:lumMod val="75000"/>
                  <a:lumOff val="25000"/>
                </a:schemeClr>
              </a:solidFill>
              <a:cs typeface="B Nazanin" pitchFamily="2" charset="-78"/>
            </a:endParaRPr>
          </a:p>
        </p:txBody>
      </p:sp>
    </p:spTree>
    <p:extLst>
      <p:ext uri="{BB962C8B-B14F-4D97-AF65-F5344CB8AC3E}">
        <p14:creationId xmlns:p14="http://schemas.microsoft.com/office/powerpoint/2010/main" val="1588190394"/>
      </p:ext>
    </p:extLst>
  </p:cSld>
  <p:clrMapOvr>
    <a:masterClrMapping/>
  </p:clrMapOvr>
  <p:transition>
    <p:wheel spokes="8"/>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26" fill="hold" grpId="0" nodeType="clickEffect">
                                  <p:stCondLst>
                                    <p:cond delay="0"/>
                                  </p:stCondLst>
                                  <p:childTnLst>
                                    <p:set>
                                      <p:cBhvr>
                                        <p:cTn id="12" dur="1" fill="hold">
                                          <p:stCondLst>
                                            <p:cond delay="0"/>
                                          </p:stCondLst>
                                        </p:cTn>
                                        <p:tgtEl>
                                          <p:spTgt spid="31747">
                                            <p:txEl>
                                              <p:pRg st="0" end="0"/>
                                            </p:txEl>
                                          </p:spTgt>
                                        </p:tgtEl>
                                        <p:attrNameLst>
                                          <p:attrName>style.visibility</p:attrName>
                                        </p:attrNameLst>
                                      </p:cBhvr>
                                      <p:to>
                                        <p:strVal val="visible"/>
                                      </p:to>
                                    </p:set>
                                    <p:animEffect transition="in" filter="barn(inHorizontal)">
                                      <p:cBhvr>
                                        <p:cTn id="13" dur="500"/>
                                        <p:tgtEl>
                                          <p:spTgt spid="31747">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6" presetClass="entr" presetSubtype="26" fill="hold" grpId="0" nodeType="clickEffect">
                                  <p:stCondLst>
                                    <p:cond delay="0"/>
                                  </p:stCondLst>
                                  <p:childTnLst>
                                    <p:set>
                                      <p:cBhvr>
                                        <p:cTn id="17" dur="1" fill="hold">
                                          <p:stCondLst>
                                            <p:cond delay="0"/>
                                          </p:stCondLst>
                                        </p:cTn>
                                        <p:tgtEl>
                                          <p:spTgt spid="31747">
                                            <p:txEl>
                                              <p:pRg st="1" end="1"/>
                                            </p:txEl>
                                          </p:spTgt>
                                        </p:tgtEl>
                                        <p:attrNameLst>
                                          <p:attrName>style.visibility</p:attrName>
                                        </p:attrNameLst>
                                      </p:cBhvr>
                                      <p:to>
                                        <p:strVal val="visible"/>
                                      </p:to>
                                    </p:set>
                                    <p:animEffect transition="in" filter="barn(inHorizontal)">
                                      <p:cBhvr>
                                        <p:cTn id="18" dur="500"/>
                                        <p:tgtEl>
                                          <p:spTgt spid="31747">
                                            <p:txEl>
                                              <p:pRg st="1" end="1"/>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6" presetClass="entr" presetSubtype="26" fill="hold" grpId="0" nodeType="clickEffect">
                                  <p:stCondLst>
                                    <p:cond delay="0"/>
                                  </p:stCondLst>
                                  <p:childTnLst>
                                    <p:set>
                                      <p:cBhvr>
                                        <p:cTn id="22" dur="1" fill="hold">
                                          <p:stCondLst>
                                            <p:cond delay="0"/>
                                          </p:stCondLst>
                                        </p:cTn>
                                        <p:tgtEl>
                                          <p:spTgt spid="31747">
                                            <p:txEl>
                                              <p:pRg st="2" end="2"/>
                                            </p:txEl>
                                          </p:spTgt>
                                        </p:tgtEl>
                                        <p:attrNameLst>
                                          <p:attrName>style.visibility</p:attrName>
                                        </p:attrNameLst>
                                      </p:cBhvr>
                                      <p:to>
                                        <p:strVal val="visible"/>
                                      </p:to>
                                    </p:set>
                                    <p:animEffect transition="in" filter="barn(inHorizontal)">
                                      <p:cBhvr>
                                        <p:cTn id="23" dur="500"/>
                                        <p:tgtEl>
                                          <p:spTgt spid="3174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2938" y="428625"/>
            <a:ext cx="7772400" cy="1470025"/>
          </a:xfrm>
        </p:spPr>
        <p:txBody>
          <a:bodyPr/>
          <a:lstStyle/>
          <a:p>
            <a:pPr algn="ctr" eaLnBrk="1" hangingPunct="1"/>
            <a:r>
              <a:rPr lang="en-US" altLang="fa-IR" sz="3200" dirty="0">
                <a:cs typeface="B Titr" pitchFamily="2" charset="-78"/>
              </a:rPr>
              <a:t> </a:t>
            </a:r>
            <a:r>
              <a:rPr lang="fa-IR" altLang="fa-IR" sz="3200" dirty="0">
                <a:cs typeface="B Titr" pitchFamily="2" charset="-78"/>
              </a:rPr>
              <a:t>  (سیاه)</a:t>
            </a:r>
            <a:r>
              <a:rPr lang="en-US" altLang="fa-IR" sz="3200" dirty="0">
                <a:cs typeface="B Titr" pitchFamily="2" charset="-78"/>
              </a:rPr>
              <a:t>Dead</a:t>
            </a:r>
          </a:p>
        </p:txBody>
      </p:sp>
      <p:sp>
        <p:nvSpPr>
          <p:cNvPr id="45059" name="Subtitle 2"/>
          <p:cNvSpPr>
            <a:spLocks noGrp="1"/>
          </p:cNvSpPr>
          <p:nvPr>
            <p:ph type="subTitle" idx="1"/>
          </p:nvPr>
        </p:nvSpPr>
        <p:spPr>
          <a:xfrm>
            <a:off x="785813" y="2214563"/>
            <a:ext cx="7358062" cy="4643437"/>
          </a:xfrm>
        </p:spPr>
        <p:txBody>
          <a:bodyPr rtlCol="1">
            <a:normAutofit/>
          </a:bodyPr>
          <a:lstStyle/>
          <a:p>
            <a:pPr algn="r" eaLnBrk="1" fontAlgn="auto" hangingPunct="1">
              <a:spcAft>
                <a:spcPts val="0"/>
              </a:spcAft>
              <a:buFont typeface="Arial" charset="0"/>
              <a:buNone/>
              <a:defRPr/>
            </a:pPr>
            <a:r>
              <a:rPr lang="fa-IR" dirty="0">
                <a:solidFill>
                  <a:schemeClr val="tx1">
                    <a:lumMod val="85000"/>
                    <a:lumOff val="15000"/>
                  </a:schemeClr>
                </a:solidFill>
                <a:cs typeface="B Nazanin" pitchFamily="2" charset="-78"/>
              </a:rPr>
              <a:t>مصدومینی که پاسخ نمی دهند بدون نبض هستند و نفس نمی کشند در یک بلا وکمبود امکانات بندرت اقدام برای احیاء بیماران با ایست قلبی را اجازه می دهند </a:t>
            </a:r>
            <a:endParaRPr lang="en-US" dirty="0">
              <a:solidFill>
                <a:schemeClr val="tx1">
                  <a:lumMod val="85000"/>
                  <a:lumOff val="15000"/>
                </a:schemeClr>
              </a:solidFill>
              <a:cs typeface="B Nazanin" pitchFamily="2" charset="-78"/>
            </a:endParaRPr>
          </a:p>
        </p:txBody>
      </p:sp>
    </p:spTree>
    <p:extLst>
      <p:ext uri="{BB962C8B-B14F-4D97-AF65-F5344CB8AC3E}">
        <p14:creationId xmlns:p14="http://schemas.microsoft.com/office/powerpoint/2010/main" val="261732664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685800" y="152400"/>
            <a:ext cx="6870700" cy="914400"/>
          </a:xfrm>
        </p:spPr>
        <p:txBody>
          <a:bodyPr/>
          <a:lstStyle/>
          <a:p>
            <a:r>
              <a:rPr lang="fa-IR">
                <a:solidFill>
                  <a:srgbClr val="A50021"/>
                </a:solidFill>
                <a:cs typeface="B Nasim" pitchFamily="2" charset="-78"/>
              </a:rPr>
              <a:t>معیار کمای گلاسکو</a:t>
            </a:r>
            <a:endParaRPr lang="en-US">
              <a:solidFill>
                <a:srgbClr val="A50021"/>
              </a:solidFill>
              <a:cs typeface="B Nasim" pitchFamily="2" charset="-78"/>
            </a:endParaRPr>
          </a:p>
        </p:txBody>
      </p:sp>
      <p:graphicFrame>
        <p:nvGraphicFramePr>
          <p:cNvPr id="94248" name="Group 40"/>
          <p:cNvGraphicFramePr>
            <a:graphicFrameLocks noGrp="1"/>
          </p:cNvGraphicFramePr>
          <p:nvPr>
            <p:ph idx="1"/>
          </p:nvPr>
        </p:nvGraphicFramePr>
        <p:xfrm>
          <a:off x="381000" y="1295400"/>
          <a:ext cx="7848600" cy="5065776"/>
        </p:xfrm>
        <a:graphic>
          <a:graphicData uri="http://schemas.openxmlformats.org/drawingml/2006/table">
            <a:tbl>
              <a:tblPr rtl="1"/>
              <a:tblGrid>
                <a:gridCol w="1219200">
                  <a:extLst>
                    <a:ext uri="{9D8B030D-6E8A-4147-A177-3AD203B41FA5}">
                      <a16:colId xmlns:a16="http://schemas.microsoft.com/office/drawing/2014/main" val="20000"/>
                    </a:ext>
                  </a:extLst>
                </a:gridCol>
                <a:gridCol w="5638800">
                  <a:extLst>
                    <a:ext uri="{9D8B030D-6E8A-4147-A177-3AD203B41FA5}">
                      <a16:colId xmlns:a16="http://schemas.microsoft.com/office/drawing/2014/main" val="20001"/>
                    </a:ext>
                  </a:extLst>
                </a:gridCol>
                <a:gridCol w="990600">
                  <a:extLst>
                    <a:ext uri="{9D8B030D-6E8A-4147-A177-3AD203B41FA5}">
                      <a16:colId xmlns:a16="http://schemas.microsoft.com/office/drawing/2014/main" val="20002"/>
                    </a:ext>
                  </a:extLst>
                </a:gridCol>
              </a:tblGrid>
              <a:tr h="1371600">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a:ln>
                            <a:noFill/>
                          </a:ln>
                          <a:solidFill>
                            <a:srgbClr val="008000"/>
                          </a:solidFill>
                          <a:effectLst/>
                          <a:latin typeface="Comic Sans MS" pitchFamily="66" charset="0"/>
                          <a:cs typeface="Arial" charset="0"/>
                        </a:rPr>
                        <a:t>پاسخ چشمی</a:t>
                      </a:r>
                      <a:endParaRPr kumimoji="0" lang="en-US" sz="2800" b="0" i="0" u="none" strike="noStrike" cap="none" normalizeH="0" baseline="0">
                        <a:ln>
                          <a:noFill/>
                        </a:ln>
                        <a:solidFill>
                          <a:srgbClr val="008000"/>
                        </a:solidFill>
                        <a:effectLst/>
                        <a:latin typeface="Comic Sans MS" pitchFamily="66"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800" b="0" i="0" u="none" strike="noStrike" cap="none" normalizeH="0" baseline="0">
                          <a:ln>
                            <a:noFill/>
                          </a:ln>
                          <a:solidFill>
                            <a:srgbClr val="008000"/>
                          </a:solidFill>
                          <a:effectLst/>
                          <a:latin typeface="Comic Sans MS" pitchFamily="66" charset="0"/>
                          <a:cs typeface="Arial" charset="0"/>
                        </a:rPr>
                        <a:t>خود به خود</a:t>
                      </a:r>
                    </a:p>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800" b="0" i="0" u="none" strike="noStrike" cap="none" normalizeH="0" baseline="0">
                          <a:ln>
                            <a:noFill/>
                          </a:ln>
                          <a:solidFill>
                            <a:srgbClr val="008000"/>
                          </a:solidFill>
                          <a:effectLst/>
                          <a:latin typeface="Comic Sans MS" pitchFamily="66" charset="0"/>
                          <a:cs typeface="Arial" charset="0"/>
                        </a:rPr>
                        <a:t>در پاسخ به صدا کردن</a:t>
                      </a:r>
                    </a:p>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800" b="0" i="0" u="none" strike="noStrike" cap="none" normalizeH="0" baseline="0">
                          <a:ln>
                            <a:noFill/>
                          </a:ln>
                          <a:solidFill>
                            <a:srgbClr val="008000"/>
                          </a:solidFill>
                          <a:effectLst/>
                          <a:latin typeface="Comic Sans MS" pitchFamily="66" charset="0"/>
                          <a:cs typeface="Arial" charset="0"/>
                        </a:rPr>
                        <a:t>در پاسخ به تحریک دردزا</a:t>
                      </a:r>
                    </a:p>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800" b="0" i="0" u="none" strike="noStrike" cap="none" normalizeH="0" baseline="0">
                          <a:ln>
                            <a:noFill/>
                          </a:ln>
                          <a:solidFill>
                            <a:srgbClr val="008000"/>
                          </a:solidFill>
                          <a:effectLst/>
                          <a:latin typeface="Comic Sans MS" pitchFamily="66" charset="0"/>
                          <a:cs typeface="Arial" charset="0"/>
                        </a:rPr>
                        <a:t>ندارد</a:t>
                      </a:r>
                      <a:endParaRPr kumimoji="0" lang="en-US" sz="1800" b="0" i="0" u="none" strike="noStrike" cap="none" normalizeH="0" baseline="0">
                        <a:ln>
                          <a:noFill/>
                        </a:ln>
                        <a:solidFill>
                          <a:srgbClr val="008000"/>
                        </a:solidFill>
                        <a:effectLst/>
                        <a:latin typeface="Comic Sans MS" pitchFamily="66"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a:ln>
                            <a:noFill/>
                          </a:ln>
                          <a:solidFill>
                            <a:srgbClr val="008000"/>
                          </a:solidFill>
                          <a:effectLst/>
                          <a:latin typeface="Comic Sans MS" pitchFamily="66" charset="0"/>
                          <a:cs typeface="Arial" charset="0"/>
                        </a:rPr>
                        <a:t>4</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a:ln>
                            <a:noFill/>
                          </a:ln>
                          <a:solidFill>
                            <a:srgbClr val="008000"/>
                          </a:solidFill>
                          <a:effectLst/>
                          <a:latin typeface="Comic Sans MS" pitchFamily="66" charset="0"/>
                          <a:cs typeface="Arial" charset="0"/>
                        </a:rPr>
                        <a:t>3</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a:ln>
                            <a:noFill/>
                          </a:ln>
                          <a:solidFill>
                            <a:srgbClr val="008000"/>
                          </a:solidFill>
                          <a:effectLst/>
                          <a:latin typeface="Comic Sans MS" pitchFamily="66" charset="0"/>
                          <a:cs typeface="Arial" charset="0"/>
                        </a:rPr>
                        <a:t>2</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a:ln>
                            <a:noFill/>
                          </a:ln>
                          <a:solidFill>
                            <a:srgbClr val="008000"/>
                          </a:solidFill>
                          <a:effectLst/>
                          <a:latin typeface="Comic Sans MS" pitchFamily="66" charset="0"/>
                          <a:cs typeface="Arial" charset="0"/>
                        </a:rPr>
                        <a:t>1</a:t>
                      </a:r>
                      <a:endParaRPr kumimoji="0" lang="en-US" sz="1800" b="0" i="0" u="none" strike="noStrike" cap="none" normalizeH="0" baseline="0">
                        <a:ln>
                          <a:noFill/>
                        </a:ln>
                        <a:solidFill>
                          <a:srgbClr val="008000"/>
                        </a:solidFill>
                        <a:effectLst/>
                        <a:latin typeface="Comic Sans MS" pitchFamily="66"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76400">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fa-IR" sz="2800" b="0" i="0" u="none" strike="noStrike" cap="none" normalizeH="0" baseline="0">
                        <a:ln>
                          <a:noFill/>
                        </a:ln>
                        <a:solidFill>
                          <a:srgbClr val="000066"/>
                        </a:solidFill>
                        <a:effectLst/>
                        <a:latin typeface="Comic Sans MS" pitchFamily="66" charset="0"/>
                        <a:cs typeface="Arial" charset="0"/>
                      </a:endParaRP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a:ln>
                            <a:noFill/>
                          </a:ln>
                          <a:solidFill>
                            <a:srgbClr val="000066"/>
                          </a:solidFill>
                          <a:effectLst/>
                          <a:latin typeface="Comic Sans MS" pitchFamily="66" charset="0"/>
                          <a:cs typeface="Arial" charset="0"/>
                        </a:rPr>
                        <a:t>پاسخ کلامی</a:t>
                      </a:r>
                      <a:endParaRPr kumimoji="0" lang="en-US" sz="2800" b="0" i="0" u="none" strike="noStrike" cap="none" normalizeH="0" baseline="0">
                        <a:ln>
                          <a:noFill/>
                        </a:ln>
                        <a:solidFill>
                          <a:srgbClr val="000066"/>
                        </a:solidFill>
                        <a:effectLst/>
                        <a:latin typeface="Comic Sans MS" pitchFamily="66"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800" b="0" i="0" u="none" strike="noStrike" cap="none" normalizeH="0" baseline="0">
                          <a:ln>
                            <a:noFill/>
                          </a:ln>
                          <a:solidFill>
                            <a:srgbClr val="000066"/>
                          </a:solidFill>
                          <a:effectLst/>
                          <a:latin typeface="Comic Sans MS" pitchFamily="66" charset="0"/>
                          <a:cs typeface="Arial" charset="0"/>
                        </a:rPr>
                        <a:t>هوشیار</a:t>
                      </a:r>
                    </a:p>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800" b="0" i="0" u="none" strike="noStrike" cap="none" normalizeH="0" baseline="0">
                          <a:ln>
                            <a:noFill/>
                          </a:ln>
                          <a:solidFill>
                            <a:srgbClr val="000066"/>
                          </a:solidFill>
                          <a:effectLst/>
                          <a:latin typeface="Comic Sans MS" pitchFamily="66" charset="0"/>
                          <a:cs typeface="Arial" charset="0"/>
                        </a:rPr>
                        <a:t>گیج</a:t>
                      </a:r>
                    </a:p>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800" b="0" i="0" u="none" strike="noStrike" cap="none" normalizeH="0" baseline="0">
                          <a:ln>
                            <a:noFill/>
                          </a:ln>
                          <a:solidFill>
                            <a:srgbClr val="000066"/>
                          </a:solidFill>
                          <a:effectLst/>
                          <a:latin typeface="Comic Sans MS" pitchFamily="66" charset="0"/>
                          <a:cs typeface="Arial" charset="0"/>
                        </a:rPr>
                        <a:t>پاسخ با کلمات نامربوط</a:t>
                      </a:r>
                    </a:p>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800" b="0" i="0" u="none" strike="noStrike" cap="none" normalizeH="0" baseline="0">
                          <a:ln>
                            <a:noFill/>
                          </a:ln>
                          <a:solidFill>
                            <a:srgbClr val="000066"/>
                          </a:solidFill>
                          <a:effectLst/>
                          <a:latin typeface="Comic Sans MS" pitchFamily="66" charset="0"/>
                          <a:cs typeface="Arial" charset="0"/>
                        </a:rPr>
                        <a:t>هجاهای نامفهوم</a:t>
                      </a:r>
                    </a:p>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800" b="0" i="0" u="none" strike="noStrike" cap="none" normalizeH="0" baseline="0">
                          <a:ln>
                            <a:noFill/>
                          </a:ln>
                          <a:solidFill>
                            <a:srgbClr val="000066"/>
                          </a:solidFill>
                          <a:effectLst/>
                          <a:latin typeface="Comic Sans MS" pitchFamily="66" charset="0"/>
                          <a:cs typeface="Arial" charset="0"/>
                        </a:rPr>
                        <a:t>ندارد</a:t>
                      </a:r>
                      <a:endParaRPr kumimoji="0" lang="en-US" sz="1800" b="0" i="0" u="none" strike="noStrike" cap="none" normalizeH="0" baseline="0">
                        <a:ln>
                          <a:noFill/>
                        </a:ln>
                        <a:solidFill>
                          <a:srgbClr val="000066"/>
                        </a:solidFill>
                        <a:effectLst/>
                        <a:latin typeface="Comic Sans MS" pitchFamily="66"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a:ln>
                            <a:noFill/>
                          </a:ln>
                          <a:solidFill>
                            <a:srgbClr val="000066"/>
                          </a:solidFill>
                          <a:effectLst/>
                          <a:latin typeface="Comic Sans MS" pitchFamily="66" charset="0"/>
                          <a:cs typeface="Arial" charset="0"/>
                        </a:rPr>
                        <a:t>5</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a:ln>
                            <a:noFill/>
                          </a:ln>
                          <a:solidFill>
                            <a:srgbClr val="000066"/>
                          </a:solidFill>
                          <a:effectLst/>
                          <a:latin typeface="Comic Sans MS" pitchFamily="66" charset="0"/>
                          <a:cs typeface="Arial" charset="0"/>
                        </a:rPr>
                        <a:t>4</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a:ln>
                            <a:noFill/>
                          </a:ln>
                          <a:solidFill>
                            <a:srgbClr val="000066"/>
                          </a:solidFill>
                          <a:effectLst/>
                          <a:latin typeface="Comic Sans MS" pitchFamily="66" charset="0"/>
                          <a:cs typeface="Arial" charset="0"/>
                        </a:rPr>
                        <a:t>3</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a:ln>
                            <a:noFill/>
                          </a:ln>
                          <a:solidFill>
                            <a:srgbClr val="000066"/>
                          </a:solidFill>
                          <a:effectLst/>
                          <a:latin typeface="Comic Sans MS" pitchFamily="66" charset="0"/>
                          <a:cs typeface="Arial" charset="0"/>
                        </a:rPr>
                        <a:t>2</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a:ln>
                            <a:noFill/>
                          </a:ln>
                          <a:solidFill>
                            <a:srgbClr val="000066"/>
                          </a:solidFill>
                          <a:effectLst/>
                          <a:latin typeface="Comic Sans MS" pitchFamily="66" charset="0"/>
                          <a:cs typeface="Arial" charset="0"/>
                        </a:rPr>
                        <a:t>1</a:t>
                      </a:r>
                      <a:endParaRPr kumimoji="0" lang="en-US" sz="1800" b="0" i="0" u="none" strike="noStrike" cap="none" normalizeH="0" baseline="0">
                        <a:ln>
                          <a:noFill/>
                        </a:ln>
                        <a:solidFill>
                          <a:srgbClr val="000066"/>
                        </a:solidFill>
                        <a:effectLst/>
                        <a:latin typeface="Comic Sans MS" pitchFamily="66"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722438">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fa-IR" sz="2800" b="0" i="0" u="none" strike="noStrike" cap="none" normalizeH="0" baseline="0">
                        <a:ln>
                          <a:noFill/>
                        </a:ln>
                        <a:solidFill>
                          <a:srgbClr val="FF0000"/>
                        </a:solidFill>
                        <a:effectLst/>
                        <a:latin typeface="Comic Sans MS" pitchFamily="66" charset="0"/>
                        <a:cs typeface="Arial" charset="0"/>
                      </a:endParaRP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2800" b="0" i="0" u="none" strike="noStrike" cap="none" normalizeH="0" baseline="0">
                          <a:ln>
                            <a:noFill/>
                          </a:ln>
                          <a:solidFill>
                            <a:srgbClr val="FF0000"/>
                          </a:solidFill>
                          <a:effectLst/>
                          <a:latin typeface="Comic Sans MS" pitchFamily="66" charset="0"/>
                          <a:cs typeface="Arial" charset="0"/>
                        </a:rPr>
                        <a:t>پاسخ حرکتی</a:t>
                      </a:r>
                      <a:endParaRPr kumimoji="0" lang="en-US" sz="2800" b="0" i="0" u="none" strike="noStrike" cap="none" normalizeH="0" baseline="0">
                        <a:ln>
                          <a:noFill/>
                        </a:ln>
                        <a:solidFill>
                          <a:srgbClr val="FF0000"/>
                        </a:solidFill>
                        <a:effectLst/>
                        <a:latin typeface="Comic Sans MS" pitchFamily="66"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800" b="0" i="0" u="none" strike="noStrike" cap="none" normalizeH="0" baseline="0">
                          <a:ln>
                            <a:noFill/>
                          </a:ln>
                          <a:solidFill>
                            <a:srgbClr val="FF0000"/>
                          </a:solidFill>
                          <a:effectLst/>
                          <a:latin typeface="Comic Sans MS" pitchFamily="66" charset="0"/>
                          <a:cs typeface="Arial" charset="0"/>
                        </a:rPr>
                        <a:t>اجرای دستورات</a:t>
                      </a:r>
                    </a:p>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800" b="0" i="0" u="none" strike="noStrike" cap="none" normalizeH="0" baseline="0">
                          <a:ln>
                            <a:noFill/>
                          </a:ln>
                          <a:solidFill>
                            <a:srgbClr val="FF0000"/>
                          </a:solidFill>
                          <a:effectLst/>
                          <a:latin typeface="Comic Sans MS" pitchFamily="66" charset="0"/>
                          <a:cs typeface="Arial" charset="0"/>
                        </a:rPr>
                        <a:t>واکنش موضعی به درد</a:t>
                      </a:r>
                    </a:p>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800" b="0" i="0" u="none" strike="noStrike" cap="none" normalizeH="0" baseline="0">
                          <a:ln>
                            <a:noFill/>
                          </a:ln>
                          <a:solidFill>
                            <a:srgbClr val="FF0000"/>
                          </a:solidFill>
                          <a:effectLst/>
                          <a:latin typeface="Comic Sans MS" pitchFamily="66" charset="0"/>
                          <a:cs typeface="Arial" charset="0"/>
                        </a:rPr>
                        <a:t>جمع کردن بدن در واکنش به درد</a:t>
                      </a:r>
                    </a:p>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800" b="0" i="0" u="none" strike="noStrike" cap="none" normalizeH="0" baseline="0">
                          <a:ln>
                            <a:noFill/>
                          </a:ln>
                          <a:solidFill>
                            <a:srgbClr val="FF0000"/>
                          </a:solidFill>
                          <a:effectLst/>
                          <a:latin typeface="Comic Sans MS" pitchFamily="66" charset="0"/>
                          <a:cs typeface="Arial" charset="0"/>
                        </a:rPr>
                        <a:t>وضعیت دکورتیکه در پاسخ به درد</a:t>
                      </a:r>
                    </a:p>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800" b="0" i="0" u="none" strike="noStrike" cap="none" normalizeH="0" baseline="0">
                          <a:ln>
                            <a:noFill/>
                          </a:ln>
                          <a:solidFill>
                            <a:srgbClr val="FF0000"/>
                          </a:solidFill>
                          <a:effectLst/>
                          <a:latin typeface="Comic Sans MS" pitchFamily="66" charset="0"/>
                          <a:cs typeface="Arial" charset="0"/>
                        </a:rPr>
                        <a:t>وضعیت دسربره در پاسخ به درد</a:t>
                      </a:r>
                    </a:p>
                    <a:p>
                      <a:pPr marL="0" marR="0" lvl="0" indent="0" algn="r" defTabSz="914400" rtl="1" eaLnBrk="1" fontAlgn="base" latinLnBrk="0" hangingPunct="1">
                        <a:lnSpc>
                          <a:spcPct val="100000"/>
                        </a:lnSpc>
                        <a:spcBef>
                          <a:spcPct val="20000"/>
                        </a:spcBef>
                        <a:spcAft>
                          <a:spcPct val="0"/>
                        </a:spcAft>
                        <a:buClrTx/>
                        <a:buSzTx/>
                        <a:buFontTx/>
                        <a:buChar char="•"/>
                        <a:tabLst/>
                      </a:pPr>
                      <a:r>
                        <a:rPr kumimoji="0" lang="fa-IR" sz="1800" b="0" i="0" u="none" strike="noStrike" cap="none" normalizeH="0" baseline="0">
                          <a:ln>
                            <a:noFill/>
                          </a:ln>
                          <a:solidFill>
                            <a:srgbClr val="FF0000"/>
                          </a:solidFill>
                          <a:effectLst/>
                          <a:latin typeface="Comic Sans MS" pitchFamily="66" charset="0"/>
                          <a:cs typeface="Arial" charset="0"/>
                        </a:rPr>
                        <a:t>بدون واکنش</a:t>
                      </a:r>
                      <a:endParaRPr kumimoji="0" lang="en-US" sz="1800" b="0" i="0" u="none" strike="noStrike" cap="none" normalizeH="0" baseline="0">
                        <a:ln>
                          <a:noFill/>
                        </a:ln>
                        <a:solidFill>
                          <a:srgbClr val="FF0000"/>
                        </a:solidFill>
                        <a:effectLst/>
                        <a:latin typeface="Comic Sans MS" pitchFamily="66"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a:ln>
                            <a:noFill/>
                          </a:ln>
                          <a:solidFill>
                            <a:srgbClr val="FF0000"/>
                          </a:solidFill>
                          <a:effectLst/>
                          <a:latin typeface="Comic Sans MS" pitchFamily="66" charset="0"/>
                          <a:cs typeface="Arial" charset="0"/>
                        </a:rPr>
                        <a:t>6</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a:ln>
                            <a:noFill/>
                          </a:ln>
                          <a:solidFill>
                            <a:srgbClr val="FF0000"/>
                          </a:solidFill>
                          <a:effectLst/>
                          <a:latin typeface="Comic Sans MS" pitchFamily="66" charset="0"/>
                          <a:cs typeface="Arial" charset="0"/>
                        </a:rPr>
                        <a:t>5</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a:ln>
                            <a:noFill/>
                          </a:ln>
                          <a:solidFill>
                            <a:srgbClr val="FF0000"/>
                          </a:solidFill>
                          <a:effectLst/>
                          <a:latin typeface="Comic Sans MS" pitchFamily="66" charset="0"/>
                          <a:cs typeface="Arial" charset="0"/>
                        </a:rPr>
                        <a:t>4</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a:ln>
                            <a:noFill/>
                          </a:ln>
                          <a:solidFill>
                            <a:srgbClr val="FF0000"/>
                          </a:solidFill>
                          <a:effectLst/>
                          <a:latin typeface="Comic Sans MS" pitchFamily="66" charset="0"/>
                          <a:cs typeface="Arial" charset="0"/>
                        </a:rPr>
                        <a:t>3</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a:ln>
                            <a:noFill/>
                          </a:ln>
                          <a:solidFill>
                            <a:srgbClr val="FF0000"/>
                          </a:solidFill>
                          <a:effectLst/>
                          <a:latin typeface="Comic Sans MS" pitchFamily="66" charset="0"/>
                          <a:cs typeface="Arial" charset="0"/>
                        </a:rPr>
                        <a:t>2</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1800" b="0" i="0" u="none" strike="noStrike" cap="none" normalizeH="0" baseline="0">
                          <a:ln>
                            <a:noFill/>
                          </a:ln>
                          <a:solidFill>
                            <a:srgbClr val="FF0000"/>
                          </a:solidFill>
                          <a:effectLst/>
                          <a:latin typeface="Comic Sans MS" pitchFamily="66" charset="0"/>
                          <a:cs typeface="Arial" charset="0"/>
                        </a:rPr>
                        <a:t>1</a:t>
                      </a:r>
                      <a:endParaRPr kumimoji="0" lang="en-US" sz="1800" b="0" i="0" u="none" strike="noStrike" cap="none" normalizeH="0" baseline="0">
                        <a:ln>
                          <a:noFill/>
                        </a:ln>
                        <a:solidFill>
                          <a:srgbClr val="FF0000"/>
                        </a:solidFill>
                        <a:effectLst/>
                        <a:latin typeface="Comic Sans MS" pitchFamily="66"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94249" name="Rectangle 41"/>
          <p:cNvSpPr>
            <a:spLocks noChangeArrowheads="1"/>
          </p:cNvSpPr>
          <p:nvPr/>
        </p:nvSpPr>
        <p:spPr bwMode="auto">
          <a:xfrm>
            <a:off x="1371600" y="6400800"/>
            <a:ext cx="1752600" cy="3048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fa-IR">
                <a:cs typeface="B Koodak" pitchFamily="2" charset="-78"/>
              </a:rPr>
              <a:t>جمع امتیازات:</a:t>
            </a:r>
            <a:endParaRPr lang="en-US">
              <a:cs typeface="B Koodak" pitchFamily="2" charset="-78"/>
            </a:endParaRPr>
          </a:p>
        </p:txBody>
      </p:sp>
    </p:spTree>
    <p:extLst>
      <p:ext uri="{BB962C8B-B14F-4D97-AF65-F5344CB8AC3E}">
        <p14:creationId xmlns:p14="http://schemas.microsoft.com/office/powerpoint/2010/main" val="3084370202"/>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457200" y="533400"/>
            <a:ext cx="7848600" cy="1173163"/>
          </a:xfrm>
        </p:spPr>
        <p:txBody>
          <a:bodyPr/>
          <a:lstStyle/>
          <a:p>
            <a:pPr algn="r"/>
            <a:r>
              <a:rPr lang="fa-IR" sz="4000">
                <a:solidFill>
                  <a:srgbClr val="660033"/>
                </a:solidFill>
              </a:rPr>
              <a:t>طبقه بندی تریاژ بر اساس امتیازات</a:t>
            </a:r>
            <a:r>
              <a:rPr lang="en-US" sz="4000">
                <a:solidFill>
                  <a:srgbClr val="660033"/>
                </a:solidFill>
                <a:latin typeface="Copperplate Gothic Bold" pitchFamily="34" charset="0"/>
              </a:rPr>
              <a:t>TRTS</a:t>
            </a:r>
            <a:r>
              <a:rPr lang="en-US" sz="4000">
                <a:latin typeface="Copperplate Gothic Bold" pitchFamily="34" charset="0"/>
              </a:rPr>
              <a:t>  </a:t>
            </a:r>
          </a:p>
        </p:txBody>
      </p:sp>
      <p:graphicFrame>
        <p:nvGraphicFramePr>
          <p:cNvPr id="96282" name="Group 26"/>
          <p:cNvGraphicFramePr>
            <a:graphicFrameLocks noGrp="1"/>
          </p:cNvGraphicFramePr>
          <p:nvPr>
            <p:ph idx="1"/>
          </p:nvPr>
        </p:nvGraphicFramePr>
        <p:xfrm>
          <a:off x="685800" y="2074863"/>
          <a:ext cx="7696200" cy="3596640"/>
        </p:xfrm>
        <a:graphic>
          <a:graphicData uri="http://schemas.openxmlformats.org/drawingml/2006/table">
            <a:tbl>
              <a:tblPr rtl="1"/>
              <a:tblGrid>
                <a:gridCol w="2565400">
                  <a:extLst>
                    <a:ext uri="{9D8B030D-6E8A-4147-A177-3AD203B41FA5}">
                      <a16:colId xmlns:a16="http://schemas.microsoft.com/office/drawing/2014/main" val="20000"/>
                    </a:ext>
                  </a:extLst>
                </a:gridCol>
                <a:gridCol w="2565400">
                  <a:extLst>
                    <a:ext uri="{9D8B030D-6E8A-4147-A177-3AD203B41FA5}">
                      <a16:colId xmlns:a16="http://schemas.microsoft.com/office/drawing/2014/main" val="20001"/>
                    </a:ext>
                  </a:extLst>
                </a:gridCol>
                <a:gridCol w="2565400">
                  <a:extLst>
                    <a:ext uri="{9D8B030D-6E8A-4147-A177-3AD203B41FA5}">
                      <a16:colId xmlns:a16="http://schemas.microsoft.com/office/drawing/2014/main" val="20002"/>
                    </a:ext>
                  </a:extLst>
                </a:gridCol>
              </a:tblGrid>
              <a:tr h="663575">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4000" b="0" i="0" u="none" strike="noStrike" cap="none" normalizeH="0" baseline="0">
                          <a:ln>
                            <a:noFill/>
                          </a:ln>
                          <a:solidFill>
                            <a:srgbClr val="660033"/>
                          </a:solidFill>
                          <a:effectLst/>
                          <a:latin typeface="Comic Sans MS" pitchFamily="66" charset="0"/>
                          <a:cs typeface="B Elham" pitchFamily="2" charset="-78"/>
                        </a:rPr>
                        <a:t>گروه</a:t>
                      </a:r>
                      <a:endParaRPr kumimoji="0" lang="en-US" sz="4000" b="0" i="0" u="none" strike="noStrike" cap="none" normalizeH="0" baseline="0">
                        <a:ln>
                          <a:noFill/>
                        </a:ln>
                        <a:solidFill>
                          <a:srgbClr val="660033"/>
                        </a:solidFill>
                        <a:effectLst/>
                        <a:latin typeface="Comic Sans MS" pitchFamily="66" charset="0"/>
                        <a:cs typeface="B Elham" pitchFamily="2" charset="-7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4000" b="0" i="0" u="none" strike="noStrike" cap="none" normalizeH="0" baseline="0">
                          <a:ln>
                            <a:noFill/>
                          </a:ln>
                          <a:solidFill>
                            <a:srgbClr val="660033"/>
                          </a:solidFill>
                          <a:effectLst/>
                          <a:latin typeface="Comic Sans MS" pitchFamily="66" charset="0"/>
                          <a:cs typeface="B Elham" pitchFamily="2" charset="-78"/>
                        </a:rPr>
                        <a:t>رنگ</a:t>
                      </a:r>
                      <a:endParaRPr kumimoji="0" lang="en-US" sz="4000" b="0" i="0" u="none" strike="noStrike" cap="none" normalizeH="0" baseline="0">
                        <a:ln>
                          <a:noFill/>
                        </a:ln>
                        <a:solidFill>
                          <a:srgbClr val="660033"/>
                        </a:solidFill>
                        <a:effectLst/>
                        <a:latin typeface="Comic Sans MS" pitchFamily="66" charset="0"/>
                        <a:cs typeface="B Elham" pitchFamily="2" charset="-7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4000" b="0" i="0" u="none" strike="noStrike" cap="none" normalizeH="0" baseline="0">
                          <a:ln>
                            <a:noFill/>
                          </a:ln>
                          <a:solidFill>
                            <a:srgbClr val="660033"/>
                          </a:solidFill>
                          <a:effectLst/>
                          <a:latin typeface="Comic Sans MS" pitchFamily="66" charset="0"/>
                          <a:cs typeface="B Elham" pitchFamily="2" charset="-78"/>
                        </a:rPr>
                        <a:t>امتیاز</a:t>
                      </a:r>
                      <a:endParaRPr kumimoji="0" lang="en-US" sz="4000" b="0" i="0" u="none" strike="noStrike" cap="none" normalizeH="0" baseline="0">
                        <a:ln>
                          <a:noFill/>
                        </a:ln>
                        <a:solidFill>
                          <a:srgbClr val="660033"/>
                        </a:solidFill>
                        <a:effectLst/>
                        <a:latin typeface="Comic Sans MS" pitchFamily="66" charset="0"/>
                        <a:cs typeface="B Elham" pitchFamily="2" charset="-7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600325">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4000" b="0" i="0" u="none" strike="noStrike" cap="none" normalizeH="0" baseline="0">
                          <a:ln>
                            <a:noFill/>
                          </a:ln>
                          <a:solidFill>
                            <a:srgbClr val="FF0000"/>
                          </a:solidFill>
                          <a:effectLst/>
                          <a:latin typeface="Comic Sans MS" pitchFamily="66" charset="0"/>
                          <a:cs typeface="Arial" charset="0"/>
                        </a:rPr>
                        <a:t>فوری</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4000" b="0" i="0" u="none" strike="noStrike" cap="none" normalizeH="0" baseline="0">
                          <a:ln>
                            <a:noFill/>
                          </a:ln>
                          <a:solidFill>
                            <a:srgbClr val="FF9900"/>
                          </a:solidFill>
                          <a:effectLst/>
                          <a:latin typeface="Comic Sans MS" pitchFamily="66" charset="0"/>
                          <a:cs typeface="Arial" charset="0"/>
                        </a:rPr>
                        <a:t>اضطراری</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4000" b="0" i="0" u="none" strike="noStrike" cap="none" normalizeH="0" baseline="0">
                          <a:ln>
                            <a:noFill/>
                          </a:ln>
                          <a:solidFill>
                            <a:srgbClr val="009900"/>
                          </a:solidFill>
                          <a:effectLst/>
                          <a:latin typeface="Comic Sans MS" pitchFamily="66" charset="0"/>
                          <a:cs typeface="Arial" charset="0"/>
                        </a:rPr>
                        <a:t>تاخیری</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4000" b="0" i="0" u="none" strike="noStrike" cap="none" normalizeH="0" baseline="0">
                          <a:ln>
                            <a:noFill/>
                          </a:ln>
                          <a:solidFill>
                            <a:schemeClr val="tx1"/>
                          </a:solidFill>
                          <a:effectLst/>
                          <a:latin typeface="Comic Sans MS" pitchFamily="66" charset="0"/>
                          <a:cs typeface="Arial" charset="0"/>
                        </a:rPr>
                        <a:t>مرده</a:t>
                      </a:r>
                      <a:endParaRPr kumimoji="0" lang="en-US" sz="4000" b="0" i="0" u="none" strike="noStrike" cap="none" normalizeH="0" baseline="0">
                        <a:ln>
                          <a:noFill/>
                        </a:ln>
                        <a:solidFill>
                          <a:schemeClr val="tx1"/>
                        </a:solidFill>
                        <a:effectLst/>
                        <a:latin typeface="Comic Sans MS" pitchFamily="66"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4000" b="0" i="0" u="none" strike="noStrike" cap="none" normalizeH="0" baseline="0">
                          <a:ln>
                            <a:noFill/>
                          </a:ln>
                          <a:solidFill>
                            <a:srgbClr val="FF0000"/>
                          </a:solidFill>
                          <a:effectLst/>
                          <a:latin typeface="Comic Sans MS" pitchFamily="66" charset="0"/>
                          <a:cs typeface="Arial" charset="0"/>
                        </a:rPr>
                        <a:t>قرمز</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4000" b="0" i="0" u="none" strike="noStrike" cap="none" normalizeH="0" baseline="0">
                          <a:ln>
                            <a:noFill/>
                          </a:ln>
                          <a:solidFill>
                            <a:srgbClr val="FF9900"/>
                          </a:solidFill>
                          <a:effectLst/>
                          <a:latin typeface="Comic Sans MS" pitchFamily="66" charset="0"/>
                          <a:cs typeface="Arial" charset="0"/>
                        </a:rPr>
                        <a:t>زرد</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4000" b="0" i="0" u="none" strike="noStrike" cap="none" normalizeH="0" baseline="0">
                          <a:ln>
                            <a:noFill/>
                          </a:ln>
                          <a:solidFill>
                            <a:srgbClr val="009900"/>
                          </a:solidFill>
                          <a:effectLst/>
                          <a:latin typeface="Comic Sans MS" pitchFamily="66" charset="0"/>
                          <a:cs typeface="Arial" charset="0"/>
                        </a:rPr>
                        <a:t>سبز</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4000" b="0" i="0" u="none" strike="noStrike" cap="none" normalizeH="0" baseline="0">
                          <a:ln>
                            <a:noFill/>
                          </a:ln>
                          <a:solidFill>
                            <a:schemeClr val="tx1"/>
                          </a:solidFill>
                          <a:effectLst/>
                          <a:latin typeface="Comic Sans MS" pitchFamily="66" charset="0"/>
                          <a:cs typeface="Arial" charset="0"/>
                        </a:rPr>
                        <a:t>سیاه</a:t>
                      </a:r>
                      <a:endParaRPr kumimoji="0" lang="en-US" sz="4000" b="0" i="0" u="none" strike="noStrike" cap="none" normalizeH="0" baseline="0">
                        <a:ln>
                          <a:noFill/>
                        </a:ln>
                        <a:solidFill>
                          <a:schemeClr val="tx1"/>
                        </a:solidFill>
                        <a:effectLst/>
                        <a:latin typeface="Comic Sans MS" pitchFamily="66"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r>
                        <a:rPr kumimoji="0" lang="fa-IR" sz="4000" b="0" i="0" u="none" strike="noStrike" cap="none" normalizeH="0" baseline="0">
                          <a:ln>
                            <a:noFill/>
                          </a:ln>
                          <a:solidFill>
                            <a:srgbClr val="FF0000"/>
                          </a:solidFill>
                          <a:effectLst/>
                          <a:latin typeface="Comic Sans MS" pitchFamily="66" charset="0"/>
                          <a:cs typeface="Arial" charset="0"/>
                        </a:rPr>
                        <a:t>9-1</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4000" b="0" i="0" u="none" strike="noStrike" cap="none" normalizeH="0" baseline="0">
                          <a:ln>
                            <a:noFill/>
                          </a:ln>
                          <a:solidFill>
                            <a:srgbClr val="FF9900"/>
                          </a:solidFill>
                          <a:effectLst/>
                          <a:latin typeface="Comic Sans MS" pitchFamily="66" charset="0"/>
                          <a:cs typeface="Arial" charset="0"/>
                        </a:rPr>
                        <a:t>11-10</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4000" b="0" i="0" u="none" strike="noStrike" cap="none" normalizeH="0" baseline="0">
                          <a:ln>
                            <a:noFill/>
                          </a:ln>
                          <a:solidFill>
                            <a:srgbClr val="009900"/>
                          </a:solidFill>
                          <a:effectLst/>
                          <a:latin typeface="Comic Sans MS" pitchFamily="66" charset="0"/>
                          <a:cs typeface="Arial" charset="0"/>
                        </a:rPr>
                        <a:t>12</a:t>
                      </a:r>
                    </a:p>
                    <a:p>
                      <a:pPr marL="0" marR="0" lvl="0" indent="0" algn="r" defTabSz="914400" rtl="1" eaLnBrk="1" fontAlgn="base" latinLnBrk="0" hangingPunct="1">
                        <a:lnSpc>
                          <a:spcPct val="100000"/>
                        </a:lnSpc>
                        <a:spcBef>
                          <a:spcPct val="20000"/>
                        </a:spcBef>
                        <a:spcAft>
                          <a:spcPct val="0"/>
                        </a:spcAft>
                        <a:buClrTx/>
                        <a:buSzTx/>
                        <a:buFontTx/>
                        <a:buNone/>
                        <a:tabLst/>
                      </a:pPr>
                      <a:r>
                        <a:rPr kumimoji="0" lang="fa-IR" sz="4000" b="0" i="0" u="none" strike="noStrike" cap="none" normalizeH="0" baseline="0">
                          <a:ln>
                            <a:noFill/>
                          </a:ln>
                          <a:solidFill>
                            <a:schemeClr val="tx1"/>
                          </a:solidFill>
                          <a:effectLst/>
                          <a:latin typeface="Comic Sans MS" pitchFamily="66" charset="0"/>
                          <a:cs typeface="Arial" charset="0"/>
                        </a:rPr>
                        <a:t>0</a:t>
                      </a:r>
                      <a:endParaRPr kumimoji="0" lang="en-US" sz="4000" b="0" i="0" u="none" strike="noStrike" cap="none" normalizeH="0" baseline="0">
                        <a:ln>
                          <a:noFill/>
                        </a:ln>
                        <a:solidFill>
                          <a:schemeClr val="tx1"/>
                        </a:solidFill>
                        <a:effectLst/>
                        <a:latin typeface="Comic Sans MS" pitchFamily="66"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893515730"/>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1" name="Rectangle 3"/>
          <p:cNvSpPr>
            <a:spLocks noGrp="1" noChangeArrowheads="1"/>
          </p:cNvSpPr>
          <p:nvPr>
            <p:ph type="body" idx="1"/>
          </p:nvPr>
        </p:nvSpPr>
        <p:spPr>
          <a:xfrm>
            <a:off x="0" y="0"/>
            <a:ext cx="9144000" cy="6248400"/>
          </a:xfrm>
        </p:spPr>
        <p:txBody>
          <a:bodyPr>
            <a:normAutofit/>
          </a:bodyPr>
          <a:lstStyle/>
          <a:p>
            <a:pPr marL="566928" indent="-457200">
              <a:lnSpc>
                <a:spcPct val="80000"/>
              </a:lnSpc>
              <a:buFontTx/>
              <a:buAutoNum type="arabicParenR"/>
            </a:pPr>
            <a:r>
              <a:rPr lang="ar-SA" sz="2400" dirty="0"/>
              <a:t>بیمار خانم 50 ساله دارای تنفس سطحی و بیقرار بوده که در هر دقیقه 10 عدد می باشد ریت قلبی 134 بوده در ارزیابی صدمات سر و صورت داشته و مچ پای چپ بیمار شکسته بود و فشار خون بیمار 50/95 می باشد</a:t>
            </a:r>
            <a:r>
              <a:rPr lang="en-US" sz="2400" dirty="0"/>
              <a:t>. </a:t>
            </a:r>
          </a:p>
          <a:p>
            <a:pPr marL="109728" indent="0">
              <a:lnSpc>
                <a:spcPct val="80000"/>
              </a:lnSpc>
              <a:buNone/>
            </a:pPr>
            <a:r>
              <a:rPr lang="ar-SA" sz="2400" dirty="0"/>
              <a:t> </a:t>
            </a:r>
            <a:r>
              <a:rPr lang="ar-SA" sz="2400" dirty="0">
                <a:solidFill>
                  <a:srgbClr val="FF0000"/>
                </a:solidFill>
              </a:rPr>
              <a:t>اولویت </a:t>
            </a:r>
            <a:endParaRPr lang="en-US" sz="2400" dirty="0">
              <a:solidFill>
                <a:srgbClr val="FF0000"/>
              </a:solidFill>
            </a:endParaRPr>
          </a:p>
          <a:p>
            <a:pPr>
              <a:lnSpc>
                <a:spcPct val="80000"/>
              </a:lnSpc>
              <a:buFontTx/>
              <a:buChar char="-"/>
            </a:pPr>
            <a:endParaRPr lang="en-US" sz="2400" dirty="0"/>
          </a:p>
          <a:p>
            <a:pPr>
              <a:lnSpc>
                <a:spcPct val="80000"/>
              </a:lnSpc>
              <a:buFontTx/>
              <a:buNone/>
            </a:pPr>
            <a:r>
              <a:rPr lang="en-US" sz="2400" b="1" dirty="0"/>
              <a:t>2</a:t>
            </a:r>
            <a:r>
              <a:rPr lang="ar-SA" sz="2400" dirty="0"/>
              <a:t>) بیمار خانم </a:t>
            </a:r>
            <a:r>
              <a:rPr lang="ar-SA" sz="2400" u="sng" dirty="0"/>
              <a:t>28</a:t>
            </a:r>
            <a:r>
              <a:rPr lang="ar-SA" sz="2400" dirty="0"/>
              <a:t> ساله </a:t>
            </a:r>
            <a:r>
              <a:rPr lang="en-US" sz="2400" dirty="0"/>
              <a:t>GCS</a:t>
            </a:r>
            <a:r>
              <a:rPr lang="ar-SA" sz="2400" dirty="0"/>
              <a:t> بیمار </a:t>
            </a:r>
            <a:r>
              <a:rPr lang="ar-SA" sz="2400" u="sng" dirty="0"/>
              <a:t>15</a:t>
            </a:r>
            <a:r>
              <a:rPr lang="ar-SA" sz="2400" dirty="0"/>
              <a:t> بوده، شکستگی فمور چپ داشته فشار خون 60/110ریت قلبی 104 و تنفس </a:t>
            </a:r>
            <a:r>
              <a:rPr lang="ar-SA" sz="2400" u="sng" dirty="0"/>
              <a:t>20</a:t>
            </a:r>
            <a:r>
              <a:rPr lang="ar-SA" sz="2400" dirty="0"/>
              <a:t> بود</a:t>
            </a:r>
            <a:r>
              <a:rPr lang="fa-IR" sz="2400" dirty="0"/>
              <a:t>.</a:t>
            </a:r>
            <a:r>
              <a:rPr lang="ar-SA" sz="2400" dirty="0"/>
              <a:t> </a:t>
            </a:r>
            <a:endParaRPr lang="en-US" sz="2400" dirty="0"/>
          </a:p>
          <a:p>
            <a:pPr>
              <a:lnSpc>
                <a:spcPct val="80000"/>
              </a:lnSpc>
              <a:buFontTx/>
              <a:buNone/>
            </a:pPr>
            <a:r>
              <a:rPr lang="ar-SA" sz="2400" dirty="0">
                <a:solidFill>
                  <a:srgbClr val="FF0000"/>
                </a:solidFill>
              </a:rPr>
              <a:t>اولویت</a:t>
            </a:r>
            <a:endParaRPr lang="en-US" sz="2400" dirty="0">
              <a:solidFill>
                <a:srgbClr val="FF0000"/>
              </a:solidFill>
            </a:endParaRPr>
          </a:p>
          <a:p>
            <a:pPr>
              <a:lnSpc>
                <a:spcPct val="80000"/>
              </a:lnSpc>
              <a:buFontTx/>
              <a:buNone/>
            </a:pPr>
            <a:endParaRPr lang="ar-SA" sz="2400" b="1" dirty="0"/>
          </a:p>
          <a:p>
            <a:pPr>
              <a:lnSpc>
                <a:spcPct val="80000"/>
              </a:lnSpc>
              <a:buFontTx/>
              <a:buNone/>
            </a:pPr>
            <a:r>
              <a:rPr lang="en-US" sz="2400" b="1" dirty="0"/>
              <a:t>3</a:t>
            </a:r>
            <a:r>
              <a:rPr lang="ar-SA" sz="2400" dirty="0"/>
              <a:t>) بیمار کودک 8 ساله که در حال گریه بوده و مادرش را صدا می کند، بریدگی جزئی در پیشانی سر داشته، راه هوائی باز بوده، ضربان قلب 112، پوست بیمار گرم و صورتی می باشد. سائیدگی در بازو داشته و فشار خون 50/100 تنفس 24 و 15 = </a:t>
            </a:r>
            <a:r>
              <a:rPr lang="en-US" sz="2400" dirty="0"/>
              <a:t>GCS</a:t>
            </a:r>
            <a:r>
              <a:rPr lang="ar-SA" sz="2400" dirty="0"/>
              <a:t> می باشد. </a:t>
            </a:r>
            <a:endParaRPr lang="en-US" sz="2400" dirty="0"/>
          </a:p>
          <a:p>
            <a:pPr>
              <a:lnSpc>
                <a:spcPct val="80000"/>
              </a:lnSpc>
              <a:buFontTx/>
              <a:buNone/>
            </a:pPr>
            <a:r>
              <a:rPr lang="ar-SA" sz="2400" dirty="0">
                <a:solidFill>
                  <a:srgbClr val="FF0000"/>
                </a:solidFill>
              </a:rPr>
              <a:t>اولویت</a:t>
            </a:r>
            <a:endParaRPr lang="en-US" sz="2400" dirty="0">
              <a:solidFill>
                <a:srgbClr val="FF0000"/>
              </a:solidFill>
            </a:endParaRPr>
          </a:p>
          <a:p>
            <a:pPr>
              <a:lnSpc>
                <a:spcPct val="80000"/>
              </a:lnSpc>
              <a:buFontTx/>
              <a:buNone/>
            </a:pPr>
            <a:endParaRPr lang="en-US" sz="2400" dirty="0">
              <a:solidFill>
                <a:srgbClr val="FF0000"/>
              </a:solidFill>
            </a:endParaRPr>
          </a:p>
          <a:p>
            <a:pPr>
              <a:lnSpc>
                <a:spcPct val="80000"/>
              </a:lnSpc>
              <a:buFontTx/>
              <a:buNone/>
            </a:pPr>
            <a:r>
              <a:rPr lang="en-US" sz="2400" b="1" dirty="0"/>
              <a:t>4</a:t>
            </a:r>
            <a:r>
              <a:rPr lang="ar-SA" sz="2400" dirty="0"/>
              <a:t>) بیمار آقا 32 ساله که با موتور تصادف نموده، تنفس تند و سریع داشته  تعدادنبض 136، بی قرار، درد شدید از شکستگی بازوی چپ- فشار خون 50/90 تنفس </a:t>
            </a:r>
            <a:r>
              <a:rPr lang="ar-SA" sz="2400" u="sng" dirty="0"/>
              <a:t>32</a:t>
            </a:r>
            <a:r>
              <a:rPr lang="ar-SA" sz="2400" dirty="0"/>
              <a:t> می باشد. در بررسی صدای ریوی در طرف چپ هیچگونه صدائی شنیده نمی شود.    </a:t>
            </a:r>
            <a:r>
              <a:rPr lang="ar-SA" sz="2400" dirty="0">
                <a:solidFill>
                  <a:srgbClr val="FF0000"/>
                </a:solidFill>
              </a:rPr>
              <a:t>اولویت</a:t>
            </a:r>
            <a:endParaRPr lang="en-US" sz="2400" dirty="0">
              <a:solidFill>
                <a:srgbClr val="FF0000"/>
              </a:solidFill>
            </a:endParaRPr>
          </a:p>
        </p:txBody>
      </p:sp>
    </p:spTree>
    <p:extLst>
      <p:ext uri="{BB962C8B-B14F-4D97-AF65-F5344CB8AC3E}">
        <p14:creationId xmlns:p14="http://schemas.microsoft.com/office/powerpoint/2010/main" val="1405001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3651">
                                            <p:txEl>
                                              <p:pRg st="0" end="0"/>
                                            </p:txEl>
                                          </p:spTgt>
                                        </p:tgtEl>
                                        <p:attrNameLst>
                                          <p:attrName>style.visibility</p:attrName>
                                        </p:attrNameLst>
                                      </p:cBhvr>
                                      <p:to>
                                        <p:strVal val="visible"/>
                                      </p:to>
                                    </p:set>
                                    <p:animEffect transition="in" filter="fade">
                                      <p:cBhvr>
                                        <p:cTn id="7" dur="500"/>
                                        <p:tgtEl>
                                          <p:spTgt spid="2836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83651">
                                            <p:txEl>
                                              <p:pRg st="1" end="1"/>
                                            </p:txEl>
                                          </p:spTgt>
                                        </p:tgtEl>
                                        <p:attrNameLst>
                                          <p:attrName>style.visibility</p:attrName>
                                        </p:attrNameLst>
                                      </p:cBhvr>
                                      <p:to>
                                        <p:strVal val="visible"/>
                                      </p:to>
                                    </p:set>
                                    <p:animEffect transition="in" filter="fade">
                                      <p:cBhvr>
                                        <p:cTn id="12" dur="500"/>
                                        <p:tgtEl>
                                          <p:spTgt spid="28365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83651">
                                            <p:txEl>
                                              <p:pRg st="3" end="3"/>
                                            </p:txEl>
                                          </p:spTgt>
                                        </p:tgtEl>
                                        <p:attrNameLst>
                                          <p:attrName>style.visibility</p:attrName>
                                        </p:attrNameLst>
                                      </p:cBhvr>
                                      <p:to>
                                        <p:strVal val="visible"/>
                                      </p:to>
                                    </p:set>
                                    <p:animEffect transition="in" filter="fade">
                                      <p:cBhvr>
                                        <p:cTn id="17" dur="500"/>
                                        <p:tgtEl>
                                          <p:spTgt spid="283651">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3651">
                                            <p:txEl>
                                              <p:pRg st="4" end="4"/>
                                            </p:txEl>
                                          </p:spTgt>
                                        </p:tgtEl>
                                        <p:attrNameLst>
                                          <p:attrName>style.visibility</p:attrName>
                                        </p:attrNameLst>
                                      </p:cBhvr>
                                      <p:to>
                                        <p:strVal val="visible"/>
                                      </p:to>
                                    </p:set>
                                    <p:animEffect transition="in" filter="fade">
                                      <p:cBhvr>
                                        <p:cTn id="22" dur="500"/>
                                        <p:tgtEl>
                                          <p:spTgt spid="283651">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83651">
                                            <p:txEl>
                                              <p:pRg st="6" end="6"/>
                                            </p:txEl>
                                          </p:spTgt>
                                        </p:tgtEl>
                                        <p:attrNameLst>
                                          <p:attrName>style.visibility</p:attrName>
                                        </p:attrNameLst>
                                      </p:cBhvr>
                                      <p:to>
                                        <p:strVal val="visible"/>
                                      </p:to>
                                    </p:set>
                                    <p:animEffect transition="in" filter="fade">
                                      <p:cBhvr>
                                        <p:cTn id="27" dur="500"/>
                                        <p:tgtEl>
                                          <p:spTgt spid="283651">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83651">
                                            <p:txEl>
                                              <p:pRg st="7" end="7"/>
                                            </p:txEl>
                                          </p:spTgt>
                                        </p:tgtEl>
                                        <p:attrNameLst>
                                          <p:attrName>style.visibility</p:attrName>
                                        </p:attrNameLst>
                                      </p:cBhvr>
                                      <p:to>
                                        <p:strVal val="visible"/>
                                      </p:to>
                                    </p:set>
                                    <p:animEffect transition="in" filter="fade">
                                      <p:cBhvr>
                                        <p:cTn id="32" dur="500"/>
                                        <p:tgtEl>
                                          <p:spTgt spid="283651">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83651">
                                            <p:txEl>
                                              <p:pRg st="9" end="9"/>
                                            </p:txEl>
                                          </p:spTgt>
                                        </p:tgtEl>
                                        <p:attrNameLst>
                                          <p:attrName>style.visibility</p:attrName>
                                        </p:attrNameLst>
                                      </p:cBhvr>
                                      <p:to>
                                        <p:strVal val="visible"/>
                                      </p:to>
                                    </p:set>
                                    <p:animEffect transition="in" filter="fade">
                                      <p:cBhvr>
                                        <p:cTn id="37" dur="500"/>
                                        <p:tgtEl>
                                          <p:spTgt spid="28365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51"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4"/>
          <p:cNvSpPr txBox="1">
            <a:spLocks noChangeArrowheads="1"/>
          </p:cNvSpPr>
          <p:nvPr/>
        </p:nvSpPr>
        <p:spPr bwMode="auto">
          <a:xfrm>
            <a:off x="357188" y="714375"/>
            <a:ext cx="8305800" cy="5387975"/>
          </a:xfrm>
          <a:prstGeom prst="rect">
            <a:avLst/>
          </a:prstGeom>
          <a:noFill/>
          <a:ln w="9525">
            <a:noFill/>
            <a:miter lim="800000"/>
            <a:headEnd/>
            <a:tailEnd/>
          </a:ln>
        </p:spPr>
        <p:txBody>
          <a:bodyPr>
            <a:spAutoFit/>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algn="r" rtl="1" fontAlgn="base">
              <a:spcBef>
                <a:spcPct val="0"/>
              </a:spcBef>
              <a:spcAft>
                <a:spcPct val="0"/>
              </a:spcAft>
              <a:defRPr>
                <a:solidFill>
                  <a:schemeClr val="tx1"/>
                </a:solidFill>
                <a:latin typeface="Arial" charset="0"/>
                <a:cs typeface="Arial" charset="0"/>
              </a:defRPr>
            </a:lvl6pPr>
            <a:lvl7pPr marL="2971800" indent="-228600" algn="r" rtl="1" fontAlgn="base">
              <a:spcBef>
                <a:spcPct val="0"/>
              </a:spcBef>
              <a:spcAft>
                <a:spcPct val="0"/>
              </a:spcAft>
              <a:defRPr>
                <a:solidFill>
                  <a:schemeClr val="tx1"/>
                </a:solidFill>
                <a:latin typeface="Arial" charset="0"/>
                <a:cs typeface="Arial" charset="0"/>
              </a:defRPr>
            </a:lvl7pPr>
            <a:lvl8pPr marL="3429000" indent="-228600" algn="r" rtl="1" fontAlgn="base">
              <a:spcBef>
                <a:spcPct val="0"/>
              </a:spcBef>
              <a:spcAft>
                <a:spcPct val="0"/>
              </a:spcAft>
              <a:defRPr>
                <a:solidFill>
                  <a:schemeClr val="tx1"/>
                </a:solidFill>
                <a:latin typeface="Arial" charset="0"/>
                <a:cs typeface="Arial" charset="0"/>
              </a:defRPr>
            </a:lvl8pPr>
            <a:lvl9pPr marL="3886200" indent="-228600" algn="r" rtl="1" fontAlgn="base">
              <a:spcBef>
                <a:spcPct val="0"/>
              </a:spcBef>
              <a:spcAft>
                <a:spcPct val="0"/>
              </a:spcAft>
              <a:defRPr>
                <a:solidFill>
                  <a:schemeClr val="tx1"/>
                </a:solidFill>
                <a:latin typeface="Arial" charset="0"/>
                <a:cs typeface="Arial" charset="0"/>
              </a:defRPr>
            </a:lvl9pPr>
          </a:lstStyle>
          <a:p>
            <a:pPr>
              <a:buFont typeface="Wingdings" pitchFamily="2" charset="2"/>
              <a:buChar char="q"/>
            </a:pPr>
            <a:r>
              <a:rPr lang="fa-IR" sz="3200" b="1">
                <a:solidFill>
                  <a:srgbClr val="FF0000"/>
                </a:solidFill>
                <a:cs typeface="B Titr" pitchFamily="2" charset="-78"/>
              </a:rPr>
              <a:t>  ترياژ معكوس</a:t>
            </a:r>
          </a:p>
          <a:p>
            <a:pPr>
              <a:buFont typeface="Wingdings" pitchFamily="2" charset="2"/>
              <a:buChar char="q"/>
            </a:pPr>
            <a:endParaRPr lang="fa-IR" sz="3200" b="1">
              <a:solidFill>
                <a:srgbClr val="FF0000"/>
              </a:solidFill>
              <a:cs typeface="B Titr" pitchFamily="2" charset="-78"/>
            </a:endParaRPr>
          </a:p>
          <a:p>
            <a:pPr algn="justLow"/>
            <a:r>
              <a:rPr lang="fa-IR" sz="2400" b="1">
                <a:solidFill>
                  <a:srgbClr val="0C9B74"/>
                </a:solidFill>
                <a:cs typeface="B Nazanin" pitchFamily="2" charset="-78"/>
              </a:rPr>
              <a:t>مواردي وجود دارند كه مجروحان خفيفتر زودتر ازمجروحان شديدتر درمان ميشوند اين حالت در مواقع جنگ كه نيازفوري به برگشت جبهه را دارند انجام ميشود كه براين اساس ترياژ به مراحل زير تقسيم ميشود :</a:t>
            </a:r>
          </a:p>
          <a:p>
            <a:pPr algn="justLow"/>
            <a:endParaRPr lang="fa-IR" sz="2400" b="1">
              <a:solidFill>
                <a:srgbClr val="0C9B74"/>
              </a:solidFill>
              <a:cs typeface="B Nazanin" pitchFamily="2" charset="-78"/>
            </a:endParaRPr>
          </a:p>
          <a:p>
            <a:pPr algn="justLow"/>
            <a:endParaRPr lang="fa-IR" sz="2400" b="1">
              <a:solidFill>
                <a:srgbClr val="0C9B74"/>
              </a:solidFill>
              <a:cs typeface="B Nazanin" pitchFamily="2" charset="-78"/>
            </a:endParaRPr>
          </a:p>
          <a:p>
            <a:pPr algn="justLow">
              <a:buFontTx/>
              <a:buChar char="•"/>
            </a:pPr>
            <a:r>
              <a:rPr lang="fa-IR" sz="2400" b="1">
                <a:solidFill>
                  <a:srgbClr val="0C9B74"/>
                </a:solidFill>
                <a:cs typeface="B Nazanin" pitchFamily="2" charset="-78"/>
              </a:rPr>
              <a:t>  در حوادث صاعقه زدگی هم تریاژ معکوس صورت می گیرد.</a:t>
            </a:r>
          </a:p>
          <a:p>
            <a:endParaRPr lang="fa-IR" sz="2000" b="1">
              <a:latin typeface="Comic Sans MS" pitchFamily="66" charset="0"/>
            </a:endParaRPr>
          </a:p>
          <a:p>
            <a:pPr algn="justLow"/>
            <a:r>
              <a:rPr lang="fa-IR" sz="2400" b="1">
                <a:solidFill>
                  <a:srgbClr val="0C9B74"/>
                </a:solidFill>
                <a:cs typeface="B Nazanin" pitchFamily="2" charset="-78"/>
              </a:rPr>
              <a:t>يكي از اقدامات مهم بعداز ترياژ انتقال مصدومين از محل حادثه به مراكز كمكهاي اورژانسي ميباشد كه اين مراكز بايد خارج ازمنطقه آسيب ديده بر پا شود ودر محلي  باشد كه وسايل پزشكي آب وغذا كاملا دردسترس بوده واز پرسنل لازم ماهر برخوردار  باشد .</a:t>
            </a:r>
          </a:p>
          <a:p>
            <a:pPr>
              <a:buFont typeface="Wingdings 2" pitchFamily="18" charset="2"/>
              <a:buChar char="Þ"/>
            </a:pPr>
            <a:endParaRPr lang="en-US" sz="2400" b="1">
              <a:solidFill>
                <a:srgbClr val="0070C0"/>
              </a:solidFill>
              <a:latin typeface="Comic Sans MS" pitchFamily="66" charset="0"/>
            </a:endParaRPr>
          </a:p>
        </p:txBody>
      </p:sp>
    </p:spTree>
    <p:extLst>
      <p:ext uri="{BB962C8B-B14F-4D97-AF65-F5344CB8AC3E}">
        <p14:creationId xmlns:p14="http://schemas.microsoft.com/office/powerpoint/2010/main" val="13841068"/>
      </p:ext>
    </p:extLst>
  </p:cSld>
  <p:clrMapOvr>
    <a:masterClrMapping/>
  </p:clrMapOvr>
  <p:transition spd="slow">
    <p:comb/>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0648"/>
            <a:ext cx="8229600" cy="5865515"/>
          </a:xfrm>
        </p:spPr>
        <p:txBody>
          <a:bodyPr/>
          <a:lstStyle/>
          <a:p>
            <a:pPr marL="0" indent="0">
              <a:buNone/>
            </a:pPr>
            <a:endParaRPr lang="fa-IR" dirty="0"/>
          </a:p>
        </p:txBody>
      </p:sp>
      <p:pic>
        <p:nvPicPr>
          <p:cNvPr id="2052" name="Picture 4" descr="پوستر تریاژ ES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88640"/>
            <a:ext cx="7920880" cy="6202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97458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Content Placeholder 2"/>
          <p:cNvSpPr>
            <a:spLocks noGrp="1"/>
          </p:cNvSpPr>
          <p:nvPr>
            <p:ph idx="1"/>
          </p:nvPr>
        </p:nvSpPr>
        <p:spPr>
          <a:xfrm>
            <a:off x="457200" y="1916832"/>
            <a:ext cx="8229600" cy="4090459"/>
          </a:xfrm>
        </p:spPr>
        <p:txBody>
          <a:bodyPr>
            <a:normAutofit/>
          </a:bodyPr>
          <a:lstStyle/>
          <a:p>
            <a:pPr algn="r" rtl="1" eaLnBrk="1" hangingPunct="1"/>
            <a:r>
              <a:rPr lang="fa-IR" altLang="fa-IR" sz="3200" b="1" dirty="0">
                <a:ea typeface="Majalla UI"/>
              </a:rPr>
              <a:t>شناسايي سريع بيماران واقعا اورژانس و نيازمند مداخله فوري</a:t>
            </a:r>
          </a:p>
          <a:p>
            <a:pPr algn="r" rtl="1" eaLnBrk="1" hangingPunct="1"/>
            <a:r>
              <a:rPr lang="fa-IR" altLang="fa-IR" sz="3200" b="1" dirty="0">
                <a:ea typeface="Majalla UI"/>
              </a:rPr>
              <a:t>استقرار بيماران در مناسب ترين قسمت اورژانس</a:t>
            </a:r>
          </a:p>
          <a:p>
            <a:pPr algn="r" rtl="1" eaLnBrk="1" hangingPunct="1"/>
            <a:r>
              <a:rPr lang="fa-IR" altLang="fa-IR" sz="3200" b="1" dirty="0">
                <a:ea typeface="Majalla UI"/>
              </a:rPr>
              <a:t>تسهيل جريان بيماران در بخش اورژانس</a:t>
            </a:r>
          </a:p>
          <a:p>
            <a:pPr algn="r" rtl="1" eaLnBrk="1" hangingPunct="1"/>
            <a:r>
              <a:rPr lang="fa-IR" altLang="fa-IR" sz="3200" b="1" dirty="0">
                <a:ea typeface="Majalla UI"/>
              </a:rPr>
              <a:t>فراهم سازي ارزيابي مستمر</a:t>
            </a:r>
          </a:p>
          <a:p>
            <a:pPr algn="r" rtl="1" eaLnBrk="1" hangingPunct="1"/>
            <a:r>
              <a:rPr lang="fa-IR" altLang="fa-IR" sz="3200" b="1" dirty="0">
                <a:ea typeface="Majalla UI"/>
              </a:rPr>
              <a:t>دادن اطلاعات لازم در مورد شدت و حدت مشكل و ... به بيمار و همراهان او</a:t>
            </a:r>
          </a:p>
        </p:txBody>
      </p:sp>
      <p:sp>
        <p:nvSpPr>
          <p:cNvPr id="2" name="Title 1"/>
          <p:cNvSpPr>
            <a:spLocks noGrp="1"/>
          </p:cNvSpPr>
          <p:nvPr>
            <p:ph type="title"/>
          </p:nvPr>
        </p:nvSpPr>
        <p:spPr/>
        <p:txBody>
          <a:bodyPr/>
          <a:lstStyle/>
          <a:p>
            <a:pPr algn="ctr" rtl="1" eaLnBrk="1" hangingPunct="1">
              <a:defRPr/>
            </a:pPr>
            <a:r>
              <a:rPr lang="fa-IR" sz="6000" dirty="0">
                <a:solidFill>
                  <a:srgbClr val="FF0000"/>
                </a:solidFill>
                <a:cs typeface="B Titr" panose="00000700000000000000" pitchFamily="2" charset="-78"/>
              </a:rPr>
              <a:t>اهداف ترياژ بيماران</a:t>
            </a:r>
          </a:p>
        </p:txBody>
      </p:sp>
    </p:spTree>
    <p:extLst>
      <p:ext uri="{BB962C8B-B14F-4D97-AF65-F5344CB8AC3E}">
        <p14:creationId xmlns:p14="http://schemas.microsoft.com/office/powerpoint/2010/main" val="37795539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Line 2"/>
          <p:cNvSpPr>
            <a:spLocks noChangeShapeType="1"/>
          </p:cNvSpPr>
          <p:nvPr/>
        </p:nvSpPr>
        <p:spPr bwMode="auto">
          <a:xfrm flipV="1">
            <a:off x="2092325" y="2984500"/>
            <a:ext cx="4987925" cy="806450"/>
          </a:xfrm>
          <a:prstGeom prst="line">
            <a:avLst/>
          </a:prstGeom>
          <a:noFill/>
          <a:ln w="635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6915" name="AutoShape 3"/>
          <p:cNvSpPr>
            <a:spLocks noChangeArrowheads="1"/>
          </p:cNvSpPr>
          <p:nvPr/>
        </p:nvSpPr>
        <p:spPr bwMode="auto">
          <a:xfrm>
            <a:off x="4114800" y="3429000"/>
            <a:ext cx="914400" cy="1397000"/>
          </a:xfrm>
          <a:prstGeom prst="triangle">
            <a:avLst>
              <a:gd name="adj" fmla="val 50000"/>
            </a:avLst>
          </a:prstGeom>
          <a:solidFill>
            <a:schemeClr val="bg2">
              <a:alpha val="50000"/>
            </a:schemeClr>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6916" name="Oval 4"/>
          <p:cNvSpPr>
            <a:spLocks noChangeArrowheads="1"/>
          </p:cNvSpPr>
          <p:nvPr/>
        </p:nvSpPr>
        <p:spPr bwMode="auto">
          <a:xfrm>
            <a:off x="1951038" y="3775075"/>
            <a:ext cx="244475" cy="255588"/>
          </a:xfrm>
          <a:prstGeom prst="ellipse">
            <a:avLst/>
          </a:prstGeom>
          <a:noFill/>
          <a:ln w="44450">
            <a:solidFill>
              <a:schemeClr val="tx1"/>
            </a:solidFill>
            <a:round/>
            <a:headEnd/>
            <a:tailE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6917" name="AutoShape 5"/>
          <p:cNvSpPr>
            <a:spLocks noChangeArrowheads="1"/>
          </p:cNvSpPr>
          <p:nvPr/>
        </p:nvSpPr>
        <p:spPr bwMode="auto">
          <a:xfrm rot="10800000">
            <a:off x="1422400" y="3970338"/>
            <a:ext cx="1303338" cy="766762"/>
          </a:xfrm>
          <a:custGeom>
            <a:avLst/>
            <a:gdLst>
              <a:gd name="G0" fmla="+- 4941 0 0"/>
              <a:gd name="G1" fmla="+- 21600 0 4941"/>
              <a:gd name="G2" fmla="*/ 4941 1 2"/>
              <a:gd name="G3" fmla="+- 21600 0 G2"/>
              <a:gd name="G4" fmla="+/ 4941 21600 2"/>
              <a:gd name="G5" fmla="+/ G1 0 2"/>
              <a:gd name="G6" fmla="*/ 21600 21600 4941"/>
              <a:gd name="G7" fmla="*/ G6 1 2"/>
              <a:gd name="G8" fmla="+- 21600 0 G7"/>
              <a:gd name="G9" fmla="*/ 21600 1 2"/>
              <a:gd name="G10" fmla="+- 4941 0 G9"/>
              <a:gd name="G11" fmla="?: G10 G8 0"/>
              <a:gd name="G12" fmla="?: G10 G7 21600"/>
              <a:gd name="T0" fmla="*/ 19129 w 21600"/>
              <a:gd name="T1" fmla="*/ 10800 h 21600"/>
              <a:gd name="T2" fmla="*/ 10800 w 21600"/>
              <a:gd name="T3" fmla="*/ 21600 h 21600"/>
              <a:gd name="T4" fmla="*/ 2471 w 21600"/>
              <a:gd name="T5" fmla="*/ 10800 h 21600"/>
              <a:gd name="T6" fmla="*/ 10800 w 21600"/>
              <a:gd name="T7" fmla="*/ 0 h 21600"/>
              <a:gd name="T8" fmla="*/ 4271 w 21600"/>
              <a:gd name="T9" fmla="*/ 4271 h 21600"/>
              <a:gd name="T10" fmla="*/ 17329 w 21600"/>
              <a:gd name="T11" fmla="*/ 17329 h 21600"/>
            </a:gdLst>
            <a:ahLst/>
            <a:cxnLst>
              <a:cxn ang="0">
                <a:pos x="T0" y="T1"/>
              </a:cxn>
              <a:cxn ang="0">
                <a:pos x="T2" y="T3"/>
              </a:cxn>
              <a:cxn ang="0">
                <a:pos x="T4" y="T5"/>
              </a:cxn>
              <a:cxn ang="0">
                <a:pos x="T6" y="T7"/>
              </a:cxn>
            </a:cxnLst>
            <a:rect l="T8" t="T9" r="T10" b="T11"/>
            <a:pathLst>
              <a:path w="21600" h="21600">
                <a:moveTo>
                  <a:pt x="0" y="0"/>
                </a:moveTo>
                <a:lnTo>
                  <a:pt x="4941" y="21600"/>
                </a:lnTo>
                <a:lnTo>
                  <a:pt x="16659" y="21600"/>
                </a:lnTo>
                <a:lnTo>
                  <a:pt x="21600" y="0"/>
                </a:lnTo>
                <a:close/>
              </a:path>
            </a:pathLst>
          </a:custGeom>
          <a:solidFill>
            <a:schemeClr val="bg2"/>
          </a:solid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6918" name="Oval 6"/>
          <p:cNvSpPr>
            <a:spLocks noChangeArrowheads="1"/>
          </p:cNvSpPr>
          <p:nvPr/>
        </p:nvSpPr>
        <p:spPr bwMode="auto">
          <a:xfrm>
            <a:off x="6988175" y="2986088"/>
            <a:ext cx="166688" cy="173037"/>
          </a:xfrm>
          <a:prstGeom prst="ellipse">
            <a:avLst/>
          </a:prstGeom>
          <a:solidFill>
            <a:srgbClr val="FFFFFF"/>
          </a:solidFill>
          <a:ln w="317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6919" name="AutoShape 7"/>
          <p:cNvSpPr>
            <a:spLocks noChangeArrowheads="1"/>
          </p:cNvSpPr>
          <p:nvPr/>
        </p:nvSpPr>
        <p:spPr bwMode="auto">
          <a:xfrm rot="10800000">
            <a:off x="6621463" y="3124200"/>
            <a:ext cx="884237" cy="449263"/>
          </a:xfrm>
          <a:custGeom>
            <a:avLst/>
            <a:gdLst>
              <a:gd name="G0" fmla="+- 4941 0 0"/>
              <a:gd name="G1" fmla="+- 21600 0 4941"/>
              <a:gd name="G2" fmla="*/ 4941 1 2"/>
              <a:gd name="G3" fmla="+- 21600 0 G2"/>
              <a:gd name="G4" fmla="+/ 4941 21600 2"/>
              <a:gd name="G5" fmla="+/ G1 0 2"/>
              <a:gd name="G6" fmla="*/ 21600 21600 4941"/>
              <a:gd name="G7" fmla="*/ G6 1 2"/>
              <a:gd name="G8" fmla="+- 21600 0 G7"/>
              <a:gd name="G9" fmla="*/ 21600 1 2"/>
              <a:gd name="G10" fmla="+- 4941 0 G9"/>
              <a:gd name="G11" fmla="?: G10 G8 0"/>
              <a:gd name="G12" fmla="?: G10 G7 21600"/>
              <a:gd name="T0" fmla="*/ 19129 w 21600"/>
              <a:gd name="T1" fmla="*/ 10800 h 21600"/>
              <a:gd name="T2" fmla="*/ 10800 w 21600"/>
              <a:gd name="T3" fmla="*/ 21600 h 21600"/>
              <a:gd name="T4" fmla="*/ 2471 w 21600"/>
              <a:gd name="T5" fmla="*/ 10800 h 21600"/>
              <a:gd name="T6" fmla="*/ 10800 w 21600"/>
              <a:gd name="T7" fmla="*/ 0 h 21600"/>
              <a:gd name="T8" fmla="*/ 4271 w 21600"/>
              <a:gd name="T9" fmla="*/ 4271 h 21600"/>
              <a:gd name="T10" fmla="*/ 17329 w 21600"/>
              <a:gd name="T11" fmla="*/ 17329 h 21600"/>
            </a:gdLst>
            <a:ahLst/>
            <a:cxnLst>
              <a:cxn ang="0">
                <a:pos x="T0" y="T1"/>
              </a:cxn>
              <a:cxn ang="0">
                <a:pos x="T2" y="T3"/>
              </a:cxn>
              <a:cxn ang="0">
                <a:pos x="T4" y="T5"/>
              </a:cxn>
              <a:cxn ang="0">
                <a:pos x="T6" y="T7"/>
              </a:cxn>
            </a:cxnLst>
            <a:rect l="T8" t="T9" r="T10" b="T11"/>
            <a:pathLst>
              <a:path w="21600" h="21600">
                <a:moveTo>
                  <a:pt x="0" y="0"/>
                </a:moveTo>
                <a:lnTo>
                  <a:pt x="4941" y="21600"/>
                </a:lnTo>
                <a:lnTo>
                  <a:pt x="16659" y="21600"/>
                </a:lnTo>
                <a:lnTo>
                  <a:pt x="21600" y="0"/>
                </a:lnTo>
                <a:close/>
              </a:path>
            </a:pathLst>
          </a:custGeom>
          <a:solidFill>
            <a:schemeClr val="bg2"/>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6920" name="Line 8"/>
          <p:cNvSpPr>
            <a:spLocks noChangeShapeType="1"/>
          </p:cNvSpPr>
          <p:nvPr/>
        </p:nvSpPr>
        <p:spPr bwMode="auto">
          <a:xfrm>
            <a:off x="1295400" y="4851400"/>
            <a:ext cx="65913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6921" name="Text Box 9"/>
          <p:cNvSpPr txBox="1">
            <a:spLocks noChangeArrowheads="1"/>
          </p:cNvSpPr>
          <p:nvPr/>
        </p:nvSpPr>
        <p:spPr bwMode="auto">
          <a:xfrm>
            <a:off x="1254125" y="4799013"/>
            <a:ext cx="12414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rtl="0" eaLnBrk="0" hangingPunct="0"/>
            <a:r>
              <a:rPr lang="fa-IR" sz="2000" b="1">
                <a:solidFill>
                  <a:schemeClr val="hlink"/>
                </a:solidFill>
              </a:rPr>
              <a:t>حادثه ديدگان</a:t>
            </a:r>
            <a:endParaRPr lang="en-GB" sz="2000">
              <a:solidFill>
                <a:schemeClr val="hlink"/>
              </a:solidFill>
              <a:effectLst>
                <a:outerShdw blurRad="38100" dist="38100" dir="2700000" algn="tl">
                  <a:srgbClr val="C0C0C0"/>
                </a:outerShdw>
              </a:effectLst>
              <a:latin typeface="Times New Roman" pitchFamily="18" charset="0"/>
            </a:endParaRPr>
          </a:p>
        </p:txBody>
      </p:sp>
      <p:sp>
        <p:nvSpPr>
          <p:cNvPr id="166922" name="Text Box 10"/>
          <p:cNvSpPr txBox="1">
            <a:spLocks noChangeArrowheads="1"/>
          </p:cNvSpPr>
          <p:nvPr/>
        </p:nvSpPr>
        <p:spPr bwMode="auto">
          <a:xfrm>
            <a:off x="6423025" y="4799013"/>
            <a:ext cx="6048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rtl="0" eaLnBrk="0" hangingPunct="0"/>
            <a:r>
              <a:rPr lang="fa-IR" sz="2000" b="1">
                <a:solidFill>
                  <a:schemeClr val="hlink"/>
                </a:solidFill>
              </a:rPr>
              <a:t>منابع</a:t>
            </a:r>
            <a:endParaRPr lang="en-GB" sz="2000">
              <a:solidFill>
                <a:schemeClr val="hlink"/>
              </a:solidFill>
              <a:effectLst>
                <a:outerShdw blurRad="38100" dist="38100" dir="2700000" algn="tl">
                  <a:srgbClr val="C0C0C0"/>
                </a:outerShdw>
              </a:effectLst>
              <a:latin typeface="Times New Roman" pitchFamily="18" charset="0"/>
            </a:endParaRPr>
          </a:p>
        </p:txBody>
      </p:sp>
      <p:sp>
        <p:nvSpPr>
          <p:cNvPr id="166923" name="Rectangle 11"/>
          <p:cNvSpPr>
            <a:spLocks noChangeArrowheads="1"/>
          </p:cNvSpPr>
          <p:nvPr/>
        </p:nvSpPr>
        <p:spPr bwMode="auto">
          <a:xfrm>
            <a:off x="971600" y="260648"/>
            <a:ext cx="7272808" cy="1110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p>
            <a:pPr algn="ctr"/>
            <a:r>
              <a:rPr lang="fa-IR" sz="3200" dirty="0">
                <a:solidFill>
                  <a:srgbClr val="FF0000"/>
                </a:solidFill>
                <a:latin typeface="Comic Sans MS" pitchFamily="66" charset="0"/>
                <a:cs typeface="B Titr" pitchFamily="2" charset="-78"/>
              </a:rPr>
              <a:t>صحنه حادثه</a:t>
            </a:r>
            <a:endParaRPr lang="en-US" sz="3200" dirty="0">
              <a:solidFill>
                <a:srgbClr val="FF0000"/>
              </a:solidFill>
              <a:latin typeface="Comic Sans MS" pitchFamily="66" charset="0"/>
              <a:cs typeface="B Titr" pitchFamily="2" charset="-78"/>
            </a:endParaRPr>
          </a:p>
        </p:txBody>
      </p:sp>
    </p:spTree>
    <p:extLst>
      <p:ext uri="{BB962C8B-B14F-4D97-AF65-F5344CB8AC3E}">
        <p14:creationId xmlns:p14="http://schemas.microsoft.com/office/powerpoint/2010/main" val="3738737409"/>
      </p:ext>
    </p:extLst>
  </p:cSld>
  <p:clrMapOvr>
    <a:masterClrMapping/>
  </p:clrMapOvr>
  <p:transition advTm="500"/>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8962" name="Group 2"/>
          <p:cNvGrpSpPr>
            <a:grpSpLocks/>
          </p:cNvGrpSpPr>
          <p:nvPr/>
        </p:nvGrpSpPr>
        <p:grpSpPr bwMode="auto">
          <a:xfrm>
            <a:off x="1254125" y="3384550"/>
            <a:ext cx="6632575" cy="1811338"/>
            <a:chOff x="790" y="2132"/>
            <a:chExt cx="4178" cy="1141"/>
          </a:xfrm>
        </p:grpSpPr>
        <p:sp>
          <p:nvSpPr>
            <p:cNvPr id="168963" name="Line 3"/>
            <p:cNvSpPr>
              <a:spLocks noChangeShapeType="1"/>
            </p:cNvSpPr>
            <p:nvPr/>
          </p:nvSpPr>
          <p:spPr bwMode="auto">
            <a:xfrm flipV="1">
              <a:off x="1300" y="2137"/>
              <a:ext cx="3183" cy="0"/>
            </a:xfrm>
            <a:prstGeom prst="line">
              <a:avLst/>
            </a:prstGeom>
            <a:noFill/>
            <a:ln w="635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8964" name="AutoShape 4"/>
            <p:cNvSpPr>
              <a:spLocks noChangeArrowheads="1"/>
            </p:cNvSpPr>
            <p:nvPr/>
          </p:nvSpPr>
          <p:spPr bwMode="auto">
            <a:xfrm>
              <a:off x="2592" y="2160"/>
              <a:ext cx="576" cy="880"/>
            </a:xfrm>
            <a:prstGeom prst="triangle">
              <a:avLst>
                <a:gd name="adj" fmla="val 50000"/>
              </a:avLst>
            </a:prstGeom>
            <a:solidFill>
              <a:schemeClr val="bg2">
                <a:alpha val="50000"/>
              </a:schemeClr>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8965" name="Line 5"/>
            <p:cNvSpPr>
              <a:spLocks noChangeShapeType="1"/>
            </p:cNvSpPr>
            <p:nvPr/>
          </p:nvSpPr>
          <p:spPr bwMode="auto">
            <a:xfrm>
              <a:off x="816" y="3056"/>
              <a:ext cx="415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8966" name="Text Box 6"/>
            <p:cNvSpPr txBox="1">
              <a:spLocks noChangeArrowheads="1"/>
            </p:cNvSpPr>
            <p:nvPr/>
          </p:nvSpPr>
          <p:spPr bwMode="auto">
            <a:xfrm>
              <a:off x="790" y="3038"/>
              <a:ext cx="71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rtl="0" eaLnBrk="0" hangingPunct="0"/>
              <a:r>
                <a:rPr lang="fa-IR" b="1">
                  <a:solidFill>
                    <a:schemeClr val="hlink"/>
                  </a:solidFill>
                </a:rPr>
                <a:t>حادثه ديدگان</a:t>
              </a:r>
              <a:endParaRPr lang="en-GB" b="1">
                <a:solidFill>
                  <a:schemeClr val="hlink"/>
                </a:solidFill>
              </a:endParaRPr>
            </a:p>
          </p:txBody>
        </p:sp>
        <p:sp>
          <p:nvSpPr>
            <p:cNvPr id="168967" name="Text Box 7"/>
            <p:cNvSpPr txBox="1">
              <a:spLocks noChangeArrowheads="1"/>
            </p:cNvSpPr>
            <p:nvPr/>
          </p:nvSpPr>
          <p:spPr bwMode="auto">
            <a:xfrm>
              <a:off x="4046" y="3023"/>
              <a:ext cx="38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rtl="0" eaLnBrk="0" hangingPunct="0"/>
              <a:r>
                <a:rPr lang="fa-IR" sz="2000" b="1">
                  <a:solidFill>
                    <a:schemeClr val="hlink"/>
                  </a:solidFill>
                </a:rPr>
                <a:t>منابع</a:t>
              </a:r>
              <a:endParaRPr lang="en-GB" sz="2000">
                <a:solidFill>
                  <a:schemeClr val="hlink"/>
                </a:solidFill>
                <a:effectLst>
                  <a:outerShdw blurRad="38100" dist="38100" dir="2700000" algn="tl">
                    <a:srgbClr val="C0C0C0"/>
                  </a:outerShdw>
                </a:effectLst>
                <a:latin typeface="Times New Roman" pitchFamily="18" charset="0"/>
              </a:endParaRPr>
            </a:p>
          </p:txBody>
        </p:sp>
        <p:sp>
          <p:nvSpPr>
            <p:cNvPr id="168968" name="Oval 8"/>
            <p:cNvSpPr>
              <a:spLocks noChangeArrowheads="1"/>
            </p:cNvSpPr>
            <p:nvPr/>
          </p:nvSpPr>
          <p:spPr bwMode="auto">
            <a:xfrm>
              <a:off x="1229" y="2132"/>
              <a:ext cx="154" cy="161"/>
            </a:xfrm>
            <a:prstGeom prst="ellipse">
              <a:avLst/>
            </a:prstGeom>
            <a:solidFill>
              <a:srgbClr val="FFFFFF"/>
            </a:solidFill>
            <a:ln w="444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8969" name="AutoShape 9"/>
            <p:cNvSpPr>
              <a:spLocks noChangeArrowheads="1"/>
            </p:cNvSpPr>
            <p:nvPr/>
          </p:nvSpPr>
          <p:spPr bwMode="auto">
            <a:xfrm rot="10800000">
              <a:off x="896" y="2255"/>
              <a:ext cx="821" cy="483"/>
            </a:xfrm>
            <a:custGeom>
              <a:avLst/>
              <a:gdLst>
                <a:gd name="G0" fmla="+- 4941 0 0"/>
                <a:gd name="G1" fmla="+- 21600 0 4941"/>
                <a:gd name="G2" fmla="*/ 4941 1 2"/>
                <a:gd name="G3" fmla="+- 21600 0 G2"/>
                <a:gd name="G4" fmla="+/ 4941 21600 2"/>
                <a:gd name="G5" fmla="+/ G1 0 2"/>
                <a:gd name="G6" fmla="*/ 21600 21600 4941"/>
                <a:gd name="G7" fmla="*/ G6 1 2"/>
                <a:gd name="G8" fmla="+- 21600 0 G7"/>
                <a:gd name="G9" fmla="*/ 21600 1 2"/>
                <a:gd name="G10" fmla="+- 4941 0 G9"/>
                <a:gd name="G11" fmla="?: G10 G8 0"/>
                <a:gd name="G12" fmla="?: G10 G7 21600"/>
                <a:gd name="T0" fmla="*/ 19129 w 21600"/>
                <a:gd name="T1" fmla="*/ 10800 h 21600"/>
                <a:gd name="T2" fmla="*/ 10800 w 21600"/>
                <a:gd name="T3" fmla="*/ 21600 h 21600"/>
                <a:gd name="T4" fmla="*/ 2471 w 21600"/>
                <a:gd name="T5" fmla="*/ 10800 h 21600"/>
                <a:gd name="T6" fmla="*/ 10800 w 21600"/>
                <a:gd name="T7" fmla="*/ 0 h 21600"/>
                <a:gd name="T8" fmla="*/ 4271 w 21600"/>
                <a:gd name="T9" fmla="*/ 4271 h 21600"/>
                <a:gd name="T10" fmla="*/ 17329 w 21600"/>
                <a:gd name="T11" fmla="*/ 17329 h 21600"/>
              </a:gdLst>
              <a:ahLst/>
              <a:cxnLst>
                <a:cxn ang="0">
                  <a:pos x="T0" y="T1"/>
                </a:cxn>
                <a:cxn ang="0">
                  <a:pos x="T2" y="T3"/>
                </a:cxn>
                <a:cxn ang="0">
                  <a:pos x="T4" y="T5"/>
                </a:cxn>
                <a:cxn ang="0">
                  <a:pos x="T6" y="T7"/>
                </a:cxn>
              </a:cxnLst>
              <a:rect l="T8" t="T9" r="T10" b="T11"/>
              <a:pathLst>
                <a:path w="21600" h="21600">
                  <a:moveTo>
                    <a:pt x="0" y="0"/>
                  </a:moveTo>
                  <a:lnTo>
                    <a:pt x="4941" y="21600"/>
                  </a:lnTo>
                  <a:lnTo>
                    <a:pt x="16659" y="21600"/>
                  </a:lnTo>
                  <a:lnTo>
                    <a:pt x="21600" y="0"/>
                  </a:lnTo>
                  <a:close/>
                </a:path>
              </a:pathLst>
            </a:custGeom>
            <a:solidFill>
              <a:schemeClr val="bg2"/>
            </a:solid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8970" name="Oval 10"/>
            <p:cNvSpPr>
              <a:spLocks noChangeArrowheads="1"/>
            </p:cNvSpPr>
            <p:nvPr/>
          </p:nvSpPr>
          <p:spPr bwMode="auto">
            <a:xfrm>
              <a:off x="4390" y="2132"/>
              <a:ext cx="154" cy="161"/>
            </a:xfrm>
            <a:prstGeom prst="ellipse">
              <a:avLst/>
            </a:prstGeom>
            <a:solidFill>
              <a:srgbClr val="FFFFFF"/>
            </a:solidFill>
            <a:ln w="444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68971" name="AutoShape 11"/>
            <p:cNvSpPr>
              <a:spLocks noChangeArrowheads="1"/>
            </p:cNvSpPr>
            <p:nvPr/>
          </p:nvSpPr>
          <p:spPr bwMode="auto">
            <a:xfrm rot="10800000">
              <a:off x="4057" y="2255"/>
              <a:ext cx="821" cy="483"/>
            </a:xfrm>
            <a:custGeom>
              <a:avLst/>
              <a:gdLst>
                <a:gd name="G0" fmla="+- 4941 0 0"/>
                <a:gd name="G1" fmla="+- 21600 0 4941"/>
                <a:gd name="G2" fmla="*/ 4941 1 2"/>
                <a:gd name="G3" fmla="+- 21600 0 G2"/>
                <a:gd name="G4" fmla="+/ 4941 21600 2"/>
                <a:gd name="G5" fmla="+/ G1 0 2"/>
                <a:gd name="G6" fmla="*/ 21600 21600 4941"/>
                <a:gd name="G7" fmla="*/ G6 1 2"/>
                <a:gd name="G8" fmla="+- 21600 0 G7"/>
                <a:gd name="G9" fmla="*/ 21600 1 2"/>
                <a:gd name="G10" fmla="+- 4941 0 G9"/>
                <a:gd name="G11" fmla="?: G10 G8 0"/>
                <a:gd name="G12" fmla="?: G10 G7 21600"/>
                <a:gd name="T0" fmla="*/ 19129 w 21600"/>
                <a:gd name="T1" fmla="*/ 10800 h 21600"/>
                <a:gd name="T2" fmla="*/ 10800 w 21600"/>
                <a:gd name="T3" fmla="*/ 21600 h 21600"/>
                <a:gd name="T4" fmla="*/ 2471 w 21600"/>
                <a:gd name="T5" fmla="*/ 10800 h 21600"/>
                <a:gd name="T6" fmla="*/ 10800 w 21600"/>
                <a:gd name="T7" fmla="*/ 0 h 21600"/>
                <a:gd name="T8" fmla="*/ 4271 w 21600"/>
                <a:gd name="T9" fmla="*/ 4271 h 21600"/>
                <a:gd name="T10" fmla="*/ 17329 w 21600"/>
                <a:gd name="T11" fmla="*/ 17329 h 21600"/>
              </a:gdLst>
              <a:ahLst/>
              <a:cxnLst>
                <a:cxn ang="0">
                  <a:pos x="T0" y="T1"/>
                </a:cxn>
                <a:cxn ang="0">
                  <a:pos x="T2" y="T3"/>
                </a:cxn>
                <a:cxn ang="0">
                  <a:pos x="T4" y="T5"/>
                </a:cxn>
                <a:cxn ang="0">
                  <a:pos x="T6" y="T7"/>
                </a:cxn>
              </a:cxnLst>
              <a:rect l="T8" t="T9" r="T10" b="T11"/>
              <a:pathLst>
                <a:path w="21600" h="21600">
                  <a:moveTo>
                    <a:pt x="0" y="0"/>
                  </a:moveTo>
                  <a:lnTo>
                    <a:pt x="4941" y="21600"/>
                  </a:lnTo>
                  <a:lnTo>
                    <a:pt x="16659" y="21600"/>
                  </a:lnTo>
                  <a:lnTo>
                    <a:pt x="21600" y="0"/>
                  </a:lnTo>
                  <a:close/>
                </a:path>
              </a:pathLst>
            </a:custGeom>
            <a:solidFill>
              <a:schemeClr val="bg2"/>
            </a:solidFill>
            <a:ln w="508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68972" name="Rectangle 12"/>
          <p:cNvSpPr>
            <a:spLocks noChangeArrowheads="1"/>
          </p:cNvSpPr>
          <p:nvPr/>
        </p:nvSpPr>
        <p:spPr bwMode="auto">
          <a:xfrm>
            <a:off x="1115616" y="548680"/>
            <a:ext cx="7272808" cy="822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p>
            <a:pPr algn="ctr"/>
            <a:r>
              <a:rPr lang="en-US" sz="4400" dirty="0">
                <a:latin typeface="Comic Sans MS" pitchFamily="66" charset="0"/>
              </a:rPr>
              <a:t> </a:t>
            </a:r>
            <a:r>
              <a:rPr lang="fa-IR" sz="3200" dirty="0">
                <a:solidFill>
                  <a:srgbClr val="FF0000"/>
                </a:solidFill>
                <a:latin typeface="Comic Sans MS" pitchFamily="66" charset="0"/>
                <a:cs typeface="B Titr" pitchFamily="2" charset="-78"/>
              </a:rPr>
              <a:t>صحنه حادثه</a:t>
            </a:r>
            <a:endParaRPr lang="en-US" sz="3200" dirty="0">
              <a:solidFill>
                <a:srgbClr val="FF0000"/>
              </a:solidFill>
              <a:latin typeface="Comic Sans MS" pitchFamily="66" charset="0"/>
              <a:cs typeface="B Titr" pitchFamily="2" charset="-78"/>
            </a:endParaRPr>
          </a:p>
        </p:txBody>
      </p:sp>
      <p:sp>
        <p:nvSpPr>
          <p:cNvPr id="168973" name="WordArt 13"/>
          <p:cNvSpPr>
            <a:spLocks noChangeArrowheads="1" noChangeShapeType="1" noTextEdit="1"/>
          </p:cNvSpPr>
          <p:nvPr/>
        </p:nvSpPr>
        <p:spPr bwMode="auto">
          <a:xfrm>
            <a:off x="2819400" y="5410200"/>
            <a:ext cx="3733800" cy="5715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fa-IR" sz="3600" kern="10">
                <a:gradFill rotWithShape="0">
                  <a:gsLst>
                    <a:gs pos="0">
                      <a:srgbClr val="FFFF00"/>
                    </a:gs>
                    <a:gs pos="100000">
                      <a:srgbClr val="FF9933"/>
                    </a:gs>
                  </a:gsLst>
                  <a:path path="rect">
                    <a:fillToRect l="50000" t="50000" r="50000" b="50000"/>
                  </a:path>
                </a:gradFill>
                <a:effectLst>
                  <a:outerShdw dist="35921" dir="2700000" algn="ctr" rotWithShape="0">
                    <a:srgbClr val="C0C0C0"/>
                  </a:outerShdw>
                </a:effectLst>
                <a:latin typeface="Impact"/>
              </a:rPr>
              <a:t>رسيدن به تعادل</a:t>
            </a:r>
            <a:endParaRPr lang="en-US" sz="3600" kern="10">
              <a:gradFill rotWithShape="0">
                <a:gsLst>
                  <a:gs pos="0">
                    <a:srgbClr val="FFFF00"/>
                  </a:gs>
                  <a:gs pos="100000">
                    <a:srgbClr val="FF9933"/>
                  </a:gs>
                </a:gsLst>
                <a:path path="rect">
                  <a:fillToRect l="50000" t="50000" r="50000" b="50000"/>
                </a:path>
              </a:gradFill>
              <a:effectLst>
                <a:outerShdw dist="35921" dir="2700000" algn="ctr" rotWithShape="0">
                  <a:srgbClr val="C0C0C0"/>
                </a:outerShdw>
              </a:effectLst>
              <a:latin typeface="Impact"/>
            </a:endParaRPr>
          </a:p>
        </p:txBody>
      </p:sp>
    </p:spTree>
    <p:extLst>
      <p:ext uri="{BB962C8B-B14F-4D97-AF65-F5344CB8AC3E}">
        <p14:creationId xmlns:p14="http://schemas.microsoft.com/office/powerpoint/2010/main" val="383262113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9202" name="Rectangle 2"/>
          <p:cNvSpPr>
            <a:spLocks noGrp="1" noChangeArrowheads="1"/>
          </p:cNvSpPr>
          <p:nvPr>
            <p:ph type="ctrTitle"/>
          </p:nvPr>
        </p:nvSpPr>
        <p:spPr>
          <a:xfrm>
            <a:off x="685800" y="260648"/>
            <a:ext cx="7772400" cy="882352"/>
          </a:xfrm>
        </p:spPr>
        <p:txBody>
          <a:bodyPr>
            <a:normAutofit fontScale="90000"/>
          </a:bodyPr>
          <a:lstStyle/>
          <a:p>
            <a:r>
              <a:rPr lang="fa-IR" dirty="0">
                <a:solidFill>
                  <a:srgbClr val="FF0000"/>
                </a:solidFill>
                <a:cs typeface="B Titr" pitchFamily="2" charset="-78"/>
              </a:rPr>
              <a:t>شما اگر بودید، چه تصمیمی می گرفتید؟</a:t>
            </a:r>
            <a:endParaRPr lang="en-GB" dirty="0">
              <a:solidFill>
                <a:srgbClr val="FF0000"/>
              </a:solidFill>
              <a:cs typeface="B Titr" pitchFamily="2" charset="-78"/>
            </a:endParaRPr>
          </a:p>
        </p:txBody>
      </p:sp>
      <p:sp>
        <p:nvSpPr>
          <p:cNvPr id="179203" name="Rectangle 3"/>
          <p:cNvSpPr>
            <a:spLocks noGrp="1" noChangeArrowheads="1"/>
          </p:cNvSpPr>
          <p:nvPr>
            <p:ph type="subTitle" idx="1"/>
          </p:nvPr>
        </p:nvSpPr>
        <p:spPr/>
        <p:txBody>
          <a:bodyPr/>
          <a:lstStyle/>
          <a:p>
            <a:endParaRPr lang="en-US"/>
          </a:p>
        </p:txBody>
      </p:sp>
      <p:pic>
        <p:nvPicPr>
          <p:cNvPr id="179204" name="Picture 4" descr="Untitled-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196752"/>
            <a:ext cx="9144000" cy="5661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513965"/>
      </p:ext>
    </p:extLst>
  </p:cSld>
  <p:clrMapOvr>
    <a:masterClrMapping/>
  </p:clrMapOvr>
  <p:transition>
    <p:randomBa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076056" y="1484784"/>
            <a:ext cx="4067944"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pPr algn="r"/>
            <a:r>
              <a:rPr lang="fa-IR" dirty="0">
                <a:solidFill>
                  <a:srgbClr val="FF0000"/>
                </a:solidFill>
                <a:cs typeface="B Titr" panose="00000700000000000000" pitchFamily="2" charset="-78"/>
              </a:rPr>
              <a:t>اگر شما بودید، چه تصمیم می گرفتید؟</a:t>
            </a: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7" y="1628800"/>
            <a:ext cx="4248472" cy="4536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3496377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225</TotalTime>
  <Words>2937</Words>
  <Application>Microsoft Office PowerPoint</Application>
  <PresentationFormat>On-screen Show (4:3)</PresentationFormat>
  <Paragraphs>460</Paragraphs>
  <Slides>48</Slides>
  <Notes>18</Notes>
  <HiddenSlides>0</HiddenSlides>
  <MMClips>0</MMClips>
  <ScaleCrop>false</ScaleCrop>
  <HeadingPairs>
    <vt:vector size="6" baseType="variant">
      <vt:variant>
        <vt:lpstr>Fonts Used</vt:lpstr>
      </vt:variant>
      <vt:variant>
        <vt:i4>20</vt:i4>
      </vt:variant>
      <vt:variant>
        <vt:lpstr>Theme</vt:lpstr>
      </vt:variant>
      <vt:variant>
        <vt:i4>1</vt:i4>
      </vt:variant>
      <vt:variant>
        <vt:lpstr>Slide Titles</vt:lpstr>
      </vt:variant>
      <vt:variant>
        <vt:i4>48</vt:i4>
      </vt:variant>
    </vt:vector>
  </HeadingPairs>
  <TitlesOfParts>
    <vt:vector size="69" baseType="lpstr">
      <vt:lpstr>Arial</vt:lpstr>
      <vt:lpstr>Arial Black</vt:lpstr>
      <vt:lpstr>B Elham</vt:lpstr>
      <vt:lpstr>B Koodak</vt:lpstr>
      <vt:lpstr>B Nasim</vt:lpstr>
      <vt:lpstr>B Nazanin</vt:lpstr>
      <vt:lpstr>B Titr</vt:lpstr>
      <vt:lpstr>Calibri</vt:lpstr>
      <vt:lpstr>Century Gothic</vt:lpstr>
      <vt:lpstr>Comic Sans MS</vt:lpstr>
      <vt:lpstr>Copperplate Gothic Bold</vt:lpstr>
      <vt:lpstr>Impact</vt:lpstr>
      <vt:lpstr>Lucida Sans Unicode</vt:lpstr>
      <vt:lpstr>Majalla UI</vt:lpstr>
      <vt:lpstr>Tahoma</vt:lpstr>
      <vt:lpstr>Times New Roman</vt:lpstr>
      <vt:lpstr>Verdana</vt:lpstr>
      <vt:lpstr>Wingdings</vt:lpstr>
      <vt:lpstr>Wingdings 2</vt:lpstr>
      <vt:lpstr>Wingdings 3</vt:lpstr>
      <vt:lpstr>Concourse</vt:lpstr>
      <vt:lpstr>تریاژ  Triage</vt:lpstr>
      <vt:lpstr>تاریخچه</vt:lpstr>
      <vt:lpstr>تعریف تریاژ</vt:lpstr>
      <vt:lpstr>چرا ترياژ؟</vt:lpstr>
      <vt:lpstr>اهداف ترياژ بيماران</vt:lpstr>
      <vt:lpstr>PowerPoint Presentation</vt:lpstr>
      <vt:lpstr>PowerPoint Presentation</vt:lpstr>
      <vt:lpstr>شما اگر بودید، چه تصمیمی می گرفتید؟</vt:lpstr>
      <vt:lpstr>اگر شما بودید، چه تصمیم می گرفتید؟</vt:lpstr>
      <vt:lpstr>PowerPoint Presentation</vt:lpstr>
      <vt:lpstr>PowerPoint Presentation</vt:lpstr>
      <vt:lpstr>PowerPoint Presentation</vt:lpstr>
      <vt:lpstr>محيط هاي ترياژ</vt:lpstr>
      <vt:lpstr>انواع تریاژ در بلایا</vt:lpstr>
      <vt:lpstr>نکات مهم</vt:lpstr>
      <vt:lpstr>تریاژ ابتدایی </vt:lpstr>
      <vt:lpstr>روش تریاژ ابتدایی</vt:lpstr>
      <vt:lpstr>تریاژ اولیهPrimary Triage    </vt:lpstr>
      <vt:lpstr>چهار مقوله اصلی تریاژ START</vt:lpstr>
      <vt:lpstr>PowerPoint Presentation</vt:lpstr>
      <vt:lpstr>روش بررسی سریع وضع هوشیاری:</vt:lpstr>
      <vt:lpstr>PowerPoint Presentation</vt:lpstr>
      <vt:lpstr>PowerPoint Presentation</vt:lpstr>
      <vt:lpstr>PowerPoint Presentation</vt:lpstr>
      <vt:lpstr>PowerPoint Presentation</vt:lpstr>
      <vt:lpstr>PowerPoint Presentation</vt:lpstr>
      <vt:lpstr>PowerPoint Presentation</vt:lpstr>
      <vt:lpstr>تمرین</vt:lpstr>
      <vt:lpstr>تمرین</vt:lpstr>
      <vt:lpstr>کارت تریاژ</vt:lpstr>
      <vt:lpstr>سیستم تریاژ   JumpStart    در کودکان    </vt:lpstr>
      <vt:lpstr>ارزیابی تنفسی     Jumpstart </vt:lpstr>
      <vt:lpstr>PowerPoint Presentation</vt:lpstr>
      <vt:lpstr>تریاژ ثانویه</vt:lpstr>
      <vt:lpstr>الگوی تریاژ SAVE secondary assessment of victim endpoint</vt:lpstr>
      <vt:lpstr>دسته بندی بیماران براساس تریاژبه روش  SAVE</vt:lpstr>
      <vt:lpstr>PowerPoint Presentation</vt:lpstr>
      <vt:lpstr>گروه فوری(قرمز)</vt:lpstr>
      <vt:lpstr>گروه فوری (قرمز)</vt:lpstr>
      <vt:lpstr>گروه تاخیری (زرد)</vt:lpstr>
      <vt:lpstr>گروه سرپایی (سبز)</vt:lpstr>
      <vt:lpstr>گروه انتظار (آبی)</vt:lpstr>
      <vt:lpstr>   (سیاه)Dead</vt:lpstr>
      <vt:lpstr>معیار کمای گلاسکو</vt:lpstr>
      <vt:lpstr>طبقه بندی تریاژ بر اساس امتیازاتTRTS  </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javad</dc:creator>
  <cp:lastModifiedBy>Zhila</cp:lastModifiedBy>
  <cp:revision>29</cp:revision>
  <dcterms:created xsi:type="dcterms:W3CDTF">2016-02-25T13:16:42Z</dcterms:created>
  <dcterms:modified xsi:type="dcterms:W3CDTF">2025-11-18T11:32:00Z</dcterms:modified>
</cp:coreProperties>
</file>